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8288000" cy="10287000"/>
  <p:notesSz cx="6858000" cy="9144000"/>
  <p:embeddedFontLst>
    <p:embeddedFont>
      <p:font typeface="Public Sans Bold" panose="020B0604020202020204" charset="0"/>
      <p:regular r:id="rId10"/>
    </p:embeddedFont>
    <p:embeddedFont>
      <p:font typeface="Aileron Ultra-Bold" panose="020B0604020202020204" charset="0"/>
      <p:regular r:id="rId11"/>
    </p:embeddedFont>
    <p:embeddedFont>
      <p:font typeface="Aileron" panose="020B0604020202020204" charset="0"/>
      <p:regular r:id="rId12"/>
    </p:embeddedFont>
    <p:embeddedFont>
      <p:font typeface="Aileron Heavy" panose="020B0604020202020204" charset="0"/>
      <p:regular r:id="rId13"/>
    </p:embeddedFont>
    <p:embeddedFont>
      <p:font typeface="Akzidenz-Grotesk Heavy" panose="020B0604020202020204" charset="0"/>
      <p:regular r:id="rId14"/>
    </p:embeddedFont>
    <p:embeddedFont>
      <p:font typeface="Noto Sans Bold" panose="020B0604020202020204" charset="0"/>
      <p:regular r:id="rId15"/>
    </p:embeddedFont>
    <p:embeddedFont>
      <p:font typeface="Public Sans" panose="020B0604020202020204" charset="0"/>
      <p:regular r:id="rId16"/>
    </p:embeddedFont>
    <p:embeddedFont>
      <p:font typeface="Barlow Condensed Heavy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Aileron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4.png"/><Relationship Id="rId3" Type="http://schemas.openxmlformats.org/officeDocument/2006/relationships/image" Target="../media/image7.jpeg"/><Relationship Id="rId7" Type="http://schemas.openxmlformats.org/officeDocument/2006/relationships/image" Target="../media/image1.pn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4.svg"/><Relationship Id="rId4" Type="http://schemas.openxmlformats.org/officeDocument/2006/relationships/image" Target="../media/image8.jpeg"/><Relationship Id="rId9" Type="http://schemas.openxmlformats.org/officeDocument/2006/relationships/image" Target="../media/image2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4.svg"/><Relationship Id="rId3" Type="http://schemas.openxmlformats.org/officeDocument/2006/relationships/image" Target="../media/image4.sv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image" Target="../media/image26.svg"/><Relationship Id="rId10" Type="http://schemas.openxmlformats.org/officeDocument/2006/relationships/image" Target="../media/image8.svg"/><Relationship Id="rId4" Type="http://schemas.openxmlformats.org/officeDocument/2006/relationships/image" Target="../media/image11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2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sv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8.sv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8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2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69396" y="2719229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2" y="0"/>
                </a:lnTo>
                <a:lnTo>
                  <a:pt x="2544432" y="2544433"/>
                </a:lnTo>
                <a:lnTo>
                  <a:pt x="0" y="25444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958605" y="3307946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7" y="0"/>
                </a:lnTo>
                <a:lnTo>
                  <a:pt x="1025127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769424" y="2436835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0" y="0"/>
                </a:lnTo>
                <a:lnTo>
                  <a:pt x="806840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75811" y="79943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-1616679" y="5741425"/>
            <a:ext cx="8665984" cy="3960040"/>
            <a:chOff x="0" y="0"/>
            <a:chExt cx="1561059" cy="71334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61059" cy="713347"/>
            </a:xfrm>
            <a:custGeom>
              <a:avLst/>
              <a:gdLst/>
              <a:ahLst/>
              <a:cxnLst/>
              <a:rect l="l" t="t" r="r" b="b"/>
              <a:pathLst>
                <a:path w="1561059" h="713347">
                  <a:moveTo>
                    <a:pt x="203200" y="0"/>
                  </a:moveTo>
                  <a:lnTo>
                    <a:pt x="1561059" y="0"/>
                  </a:lnTo>
                  <a:lnTo>
                    <a:pt x="1357859" y="713347"/>
                  </a:lnTo>
                  <a:lnTo>
                    <a:pt x="0" y="71334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5188CC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101600" y="0"/>
              <a:ext cx="1357859" cy="713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13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846622" y="6283993"/>
            <a:ext cx="8261302" cy="2874903"/>
            <a:chOff x="0" y="0"/>
            <a:chExt cx="2316637" cy="80618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316637" cy="806181"/>
            </a:xfrm>
            <a:custGeom>
              <a:avLst/>
              <a:gdLst/>
              <a:ahLst/>
              <a:cxnLst/>
              <a:rect l="l" t="t" r="r" b="b"/>
              <a:pathLst>
                <a:path w="2316637" h="806181">
                  <a:moveTo>
                    <a:pt x="203200" y="0"/>
                  </a:moveTo>
                  <a:lnTo>
                    <a:pt x="2316637" y="0"/>
                  </a:lnTo>
                  <a:lnTo>
                    <a:pt x="2113437" y="806181"/>
                  </a:lnTo>
                  <a:lnTo>
                    <a:pt x="0" y="806181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8EB4E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01600" y="0"/>
              <a:ext cx="2113437" cy="8061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2576055" y="3820509"/>
            <a:ext cx="5900770" cy="5900770"/>
          </a:xfrm>
          <a:custGeom>
            <a:avLst/>
            <a:gdLst/>
            <a:ahLst/>
            <a:cxnLst/>
            <a:rect l="l" t="t" r="r" b="b"/>
            <a:pathLst>
              <a:path w="5900770" h="5900770">
                <a:moveTo>
                  <a:pt x="0" y="0"/>
                </a:moveTo>
                <a:lnTo>
                  <a:pt x="5900770" y="0"/>
                </a:lnTo>
                <a:lnTo>
                  <a:pt x="5900770" y="5900771"/>
                </a:lnTo>
                <a:lnTo>
                  <a:pt x="0" y="590077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66544" y="2327895"/>
            <a:ext cx="8241725" cy="1663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VIODETECT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12807" y="3858095"/>
            <a:ext cx="7315200" cy="140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40"/>
              </a:lnSpc>
            </a:pPr>
            <a:r>
              <a:rPr lang="en-US" sz="4000" b="1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AI-Based Violent </a:t>
            </a:r>
          </a:p>
          <a:p>
            <a:pPr algn="l">
              <a:lnSpc>
                <a:spcPts val="5240"/>
              </a:lnSpc>
            </a:pPr>
            <a:r>
              <a:rPr lang="en-US" sz="4000" b="1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Video Detection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5802" y="6381595"/>
            <a:ext cx="6857453" cy="2622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21828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2301040117   - Hoang Van Minh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2301040161   - Le Bao Quoc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2201040078 - Pham Phuong Hong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2201040006 - Nguyen Hoang Anh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21828"/>
                </a:solidFill>
                <a:latin typeface="Public Sans"/>
                <a:ea typeface="Public Sans"/>
                <a:cs typeface="Public Sans"/>
                <a:sym typeface="Public Sans"/>
              </a:rPr>
              <a:t>2201040121   - Phung Thị Nga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083738" y="6045849"/>
            <a:ext cx="9299815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4044420" y="5524173"/>
            <a:ext cx="1043351" cy="104335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92311" y="5524173"/>
            <a:ext cx="1043351" cy="10433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0202" y="5524173"/>
            <a:ext cx="1043351" cy="10433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044420" y="7058809"/>
            <a:ext cx="3919098" cy="2199491"/>
            <a:chOff x="0" y="0"/>
            <a:chExt cx="607171" cy="34075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2"/>
              <a:stretch>
                <a:fillRect t="-9448" b="-9448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8692311" y="7059123"/>
            <a:ext cx="3919098" cy="2199491"/>
            <a:chOff x="0" y="0"/>
            <a:chExt cx="607171" cy="34075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3"/>
              <a:stretch>
                <a:fillRect t="-9356" b="-9356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3340202" y="7059437"/>
            <a:ext cx="3919098" cy="2199491"/>
            <a:chOff x="0" y="0"/>
            <a:chExt cx="607171" cy="3407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7171" cy="340759"/>
            </a:xfrm>
            <a:custGeom>
              <a:avLst/>
              <a:gdLst/>
              <a:ahLst/>
              <a:cxnLst/>
              <a:rect l="l" t="t" r="r" b="b"/>
              <a:pathLst>
                <a:path w="607171" h="340759">
                  <a:moveTo>
                    <a:pt x="31607" y="0"/>
                  </a:moveTo>
                  <a:lnTo>
                    <a:pt x="575564" y="0"/>
                  </a:lnTo>
                  <a:cubicBezTo>
                    <a:pt x="583947" y="0"/>
                    <a:pt x="591986" y="3330"/>
                    <a:pt x="597913" y="9257"/>
                  </a:cubicBezTo>
                  <a:cubicBezTo>
                    <a:pt x="603841" y="15185"/>
                    <a:pt x="607171" y="23224"/>
                    <a:pt x="607171" y="31607"/>
                  </a:cubicBezTo>
                  <a:lnTo>
                    <a:pt x="607171" y="309152"/>
                  </a:lnTo>
                  <a:cubicBezTo>
                    <a:pt x="607171" y="317535"/>
                    <a:pt x="603841" y="325574"/>
                    <a:pt x="597913" y="331501"/>
                  </a:cubicBezTo>
                  <a:cubicBezTo>
                    <a:pt x="591986" y="337429"/>
                    <a:pt x="583947" y="340759"/>
                    <a:pt x="575564" y="340759"/>
                  </a:cubicBezTo>
                  <a:lnTo>
                    <a:pt x="31607" y="340759"/>
                  </a:lnTo>
                  <a:cubicBezTo>
                    <a:pt x="14151" y="340759"/>
                    <a:pt x="0" y="326608"/>
                    <a:pt x="0" y="309152"/>
                  </a:cubicBezTo>
                  <a:lnTo>
                    <a:pt x="0" y="31607"/>
                  </a:lnTo>
                  <a:cubicBezTo>
                    <a:pt x="0" y="23224"/>
                    <a:pt x="3330" y="15185"/>
                    <a:pt x="9257" y="9257"/>
                  </a:cubicBezTo>
                  <a:cubicBezTo>
                    <a:pt x="15185" y="3330"/>
                    <a:pt x="23224" y="0"/>
                    <a:pt x="31607" y="0"/>
                  </a:cubicBezTo>
                  <a:close/>
                </a:path>
              </a:pathLst>
            </a:custGeom>
            <a:blipFill>
              <a:blip r:embed="rId4"/>
              <a:stretch>
                <a:fillRect t="-9356" b="-9356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648110" y="2782372"/>
            <a:ext cx="3353620" cy="5894830"/>
            <a:chOff x="0" y="0"/>
            <a:chExt cx="883258" cy="155254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 rot="5400000">
            <a:off x="4371201" y="58509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5400000">
            <a:off x="9019092" y="58509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5400000">
            <a:off x="13666983" y="5850955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4044420" y="-1848214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3396943" y="3587650"/>
            <a:ext cx="520345" cy="549177"/>
          </a:xfrm>
          <a:custGeom>
            <a:avLst/>
            <a:gdLst/>
            <a:ahLst/>
            <a:cxnLst/>
            <a:rect l="l" t="t" r="r" b="b"/>
            <a:pathLst>
              <a:path w="520345" h="549177">
                <a:moveTo>
                  <a:pt x="0" y="0"/>
                </a:moveTo>
                <a:lnTo>
                  <a:pt x="520345" y="0"/>
                </a:lnTo>
                <a:lnTo>
                  <a:pt x="520345" y="549177"/>
                </a:lnTo>
                <a:lnTo>
                  <a:pt x="0" y="549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9548625" y="536062"/>
            <a:ext cx="7710675" cy="14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160"/>
              </a:lnSpc>
              <a:spcBef>
                <a:spcPct val="0"/>
              </a:spcBef>
            </a:pPr>
            <a:r>
              <a:rPr lang="en-US" sz="8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48625" y="1757929"/>
            <a:ext cx="7710675" cy="721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80"/>
              </a:lnSpc>
            </a:pPr>
            <a:r>
              <a:rPr lang="en-US" sz="4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S</a:t>
            </a:r>
            <a:r>
              <a:rPr lang="en-US" sz="4200" b="1" u="none" strike="noStrik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afety Should Be Proactive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044420" y="3406886"/>
            <a:ext cx="8566989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Human monitoring is imperfect, prone to fatigue, and can miss critical moments.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44420" y="4623108"/>
            <a:ext cx="9622564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Promote safety in  schools, hospitals, and public spaces,...</a:t>
            </a:r>
          </a:p>
        </p:txBody>
      </p:sp>
      <p:sp>
        <p:nvSpPr>
          <p:cNvPr id="31" name="Freeform 31"/>
          <p:cNvSpPr/>
          <p:nvPr/>
        </p:nvSpPr>
        <p:spPr>
          <a:xfrm>
            <a:off x="3396943" y="4594323"/>
            <a:ext cx="520345" cy="549177"/>
          </a:xfrm>
          <a:custGeom>
            <a:avLst/>
            <a:gdLst/>
            <a:ahLst/>
            <a:cxnLst/>
            <a:rect l="l" t="t" r="r" b="b"/>
            <a:pathLst>
              <a:path w="520345" h="549177">
                <a:moveTo>
                  <a:pt x="0" y="0"/>
                </a:moveTo>
                <a:lnTo>
                  <a:pt x="520345" y="0"/>
                </a:lnTo>
                <a:lnTo>
                  <a:pt x="520345" y="549177"/>
                </a:lnTo>
                <a:lnTo>
                  <a:pt x="0" y="54917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6016446" y="9559654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402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60255" y="3077650"/>
            <a:ext cx="5650143" cy="5894830"/>
            <a:chOff x="0" y="0"/>
            <a:chExt cx="1488104" cy="155254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552548"/>
            </a:xfrm>
            <a:custGeom>
              <a:avLst/>
              <a:gdLst/>
              <a:ahLst/>
              <a:cxnLst/>
              <a:rect l="l" t="t" r="r" b="b"/>
              <a:pathLst>
                <a:path w="1488104" h="1552548">
                  <a:moveTo>
                    <a:pt x="137022" y="0"/>
                  </a:moveTo>
                  <a:lnTo>
                    <a:pt x="1351082" y="0"/>
                  </a:lnTo>
                  <a:cubicBezTo>
                    <a:pt x="1426757" y="0"/>
                    <a:pt x="1488104" y="61347"/>
                    <a:pt x="1488104" y="137022"/>
                  </a:cubicBezTo>
                  <a:lnTo>
                    <a:pt x="1488104" y="1415526"/>
                  </a:lnTo>
                  <a:cubicBezTo>
                    <a:pt x="1488104" y="1491201"/>
                    <a:pt x="1426757" y="1552548"/>
                    <a:pt x="1351082" y="1552548"/>
                  </a:cubicBezTo>
                  <a:lnTo>
                    <a:pt x="137022" y="1552548"/>
                  </a:lnTo>
                  <a:cubicBezTo>
                    <a:pt x="61347" y="1552548"/>
                    <a:pt x="0" y="1491201"/>
                    <a:pt x="0" y="1415526"/>
                  </a:cubicBezTo>
                  <a:lnTo>
                    <a:pt x="0" y="137022"/>
                  </a:lnTo>
                  <a:cubicBezTo>
                    <a:pt x="0" y="61347"/>
                    <a:pt x="61347" y="0"/>
                    <a:pt x="137022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50387" y="4551282"/>
            <a:ext cx="2947565" cy="294756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42123" y="550125"/>
            <a:ext cx="1445387" cy="144538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231516" y="924026"/>
            <a:ext cx="466601" cy="697584"/>
          </a:xfrm>
          <a:custGeom>
            <a:avLst/>
            <a:gdLst/>
            <a:ahLst/>
            <a:cxnLst/>
            <a:rect l="l" t="t" r="r" b="b"/>
            <a:pathLst>
              <a:path w="466601" h="697584">
                <a:moveTo>
                  <a:pt x="0" y="0"/>
                </a:moveTo>
                <a:lnTo>
                  <a:pt x="466601" y="0"/>
                </a:lnTo>
                <a:lnTo>
                  <a:pt x="466601" y="697584"/>
                </a:lnTo>
                <a:lnTo>
                  <a:pt x="0" y="697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777075" y="9404489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522766" y="924026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3"/>
                </a:lnTo>
                <a:lnTo>
                  <a:pt x="0" y="4585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626451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5118737" y="2346859"/>
            <a:ext cx="8050527" cy="7356411"/>
            <a:chOff x="0" y="0"/>
            <a:chExt cx="10734036" cy="980854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33462" cy="9808548"/>
            </a:xfrm>
            <a:custGeom>
              <a:avLst/>
              <a:gdLst/>
              <a:ahLst/>
              <a:cxnLst/>
              <a:rect l="l" t="t" r="r" b="b"/>
              <a:pathLst>
                <a:path w="9733462" h="9808548">
                  <a:moveTo>
                    <a:pt x="0" y="0"/>
                  </a:moveTo>
                  <a:lnTo>
                    <a:pt x="9733462" y="0"/>
                  </a:lnTo>
                  <a:lnTo>
                    <a:pt x="9733462" y="9808548"/>
                  </a:lnTo>
                  <a:lnTo>
                    <a:pt x="0" y="98085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44" r="-753"/>
              </a:stretch>
            </a:blipFill>
          </p:spPr>
        </p:sp>
        <p:grpSp>
          <p:nvGrpSpPr>
            <p:cNvPr id="17" name="Group 17"/>
            <p:cNvGrpSpPr/>
            <p:nvPr/>
          </p:nvGrpSpPr>
          <p:grpSpPr>
            <a:xfrm>
              <a:off x="6619236" y="4066616"/>
              <a:ext cx="4114800" cy="1647131"/>
              <a:chOff x="0" y="0"/>
              <a:chExt cx="812800" cy="325359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3253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5359">
                    <a:moveTo>
                      <a:pt x="162680" y="0"/>
                    </a:moveTo>
                    <a:lnTo>
                      <a:pt x="650120" y="0"/>
                    </a:lnTo>
                    <a:cubicBezTo>
                      <a:pt x="739966" y="0"/>
                      <a:pt x="812800" y="72834"/>
                      <a:pt x="812800" y="162680"/>
                    </a:cubicBezTo>
                    <a:lnTo>
                      <a:pt x="812800" y="162680"/>
                    </a:lnTo>
                    <a:cubicBezTo>
                      <a:pt x="812800" y="252525"/>
                      <a:pt x="739966" y="325359"/>
                      <a:pt x="650120" y="325359"/>
                    </a:cubicBezTo>
                    <a:lnTo>
                      <a:pt x="162680" y="325359"/>
                    </a:lnTo>
                    <a:cubicBezTo>
                      <a:pt x="72834" y="325359"/>
                      <a:pt x="0" y="252525"/>
                      <a:pt x="0" y="162680"/>
                    </a:cubicBezTo>
                    <a:lnTo>
                      <a:pt x="0" y="162680"/>
                    </a:lnTo>
                    <a:cubicBezTo>
                      <a:pt x="0" y="72834"/>
                      <a:pt x="72834" y="0"/>
                      <a:pt x="162680" y="0"/>
                    </a:cubicBezTo>
                    <a:close/>
                  </a:path>
                </a:pathLst>
              </a:custGeom>
              <a:solidFill>
                <a:srgbClr val="6990BE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812800" cy="372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8460193" y="5061590"/>
              <a:ext cx="622433" cy="381382"/>
            </a:xfrm>
            <a:custGeom>
              <a:avLst/>
              <a:gdLst/>
              <a:ahLst/>
              <a:cxnLst/>
              <a:rect l="l" t="t" r="r" b="b"/>
              <a:pathLst>
                <a:path w="622433" h="381382">
                  <a:moveTo>
                    <a:pt x="0" y="0"/>
                  </a:moveTo>
                  <a:lnTo>
                    <a:pt x="622434" y="0"/>
                  </a:lnTo>
                  <a:lnTo>
                    <a:pt x="622434" y="381382"/>
                  </a:lnTo>
                  <a:lnTo>
                    <a:pt x="0" y="381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6402793" y="6114017"/>
              <a:ext cx="4114800" cy="1647131"/>
              <a:chOff x="0" y="0"/>
              <a:chExt cx="812800" cy="325359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3253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5359">
                    <a:moveTo>
                      <a:pt x="162680" y="0"/>
                    </a:moveTo>
                    <a:lnTo>
                      <a:pt x="650120" y="0"/>
                    </a:lnTo>
                    <a:cubicBezTo>
                      <a:pt x="739966" y="0"/>
                      <a:pt x="812800" y="72834"/>
                      <a:pt x="812800" y="162680"/>
                    </a:cubicBezTo>
                    <a:lnTo>
                      <a:pt x="812800" y="162680"/>
                    </a:lnTo>
                    <a:cubicBezTo>
                      <a:pt x="812800" y="252525"/>
                      <a:pt x="739966" y="325359"/>
                      <a:pt x="650120" y="325359"/>
                    </a:cubicBezTo>
                    <a:lnTo>
                      <a:pt x="162680" y="325359"/>
                    </a:lnTo>
                    <a:cubicBezTo>
                      <a:pt x="72834" y="325359"/>
                      <a:pt x="0" y="252525"/>
                      <a:pt x="0" y="162680"/>
                    </a:cubicBezTo>
                    <a:lnTo>
                      <a:pt x="0" y="162680"/>
                    </a:lnTo>
                    <a:cubicBezTo>
                      <a:pt x="0" y="72834"/>
                      <a:pt x="72834" y="0"/>
                      <a:pt x="162680" y="0"/>
                    </a:cubicBezTo>
                    <a:close/>
                  </a:path>
                </a:pathLst>
              </a:custGeom>
              <a:solidFill>
                <a:srgbClr val="5B7DA3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47625"/>
                <a:ext cx="812800" cy="372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6619236" y="6968695"/>
              <a:ext cx="606025" cy="606025"/>
            </a:xfrm>
            <a:custGeom>
              <a:avLst/>
              <a:gdLst/>
              <a:ahLst/>
              <a:cxnLst/>
              <a:rect l="l" t="t" r="r" b="b"/>
              <a:pathLst>
                <a:path w="606025" h="606025">
                  <a:moveTo>
                    <a:pt x="0" y="0"/>
                  </a:moveTo>
                  <a:lnTo>
                    <a:pt x="606025" y="0"/>
                  </a:lnTo>
                  <a:lnTo>
                    <a:pt x="606025" y="606025"/>
                  </a:lnTo>
                  <a:lnTo>
                    <a:pt x="0" y="606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3819000" y="407162"/>
              <a:ext cx="3743597" cy="622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Video Input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676534" y="2142835"/>
              <a:ext cx="3000102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Extract 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video frames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460091" y="6291596"/>
              <a:ext cx="5273945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Understand motion: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TSM </a:t>
              </a:r>
            </a:p>
          </p:txBody>
        </p:sp>
        <p:grpSp>
          <p:nvGrpSpPr>
            <p:cNvPr id="28" name="Group 28"/>
            <p:cNvGrpSpPr/>
            <p:nvPr/>
          </p:nvGrpSpPr>
          <p:grpSpPr>
            <a:xfrm>
              <a:off x="4656610" y="8161417"/>
              <a:ext cx="4114800" cy="1647131"/>
              <a:chOff x="0" y="0"/>
              <a:chExt cx="812800" cy="325359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325359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325359">
                    <a:moveTo>
                      <a:pt x="162680" y="0"/>
                    </a:moveTo>
                    <a:lnTo>
                      <a:pt x="650120" y="0"/>
                    </a:lnTo>
                    <a:cubicBezTo>
                      <a:pt x="739966" y="0"/>
                      <a:pt x="812800" y="72834"/>
                      <a:pt x="812800" y="162680"/>
                    </a:cubicBezTo>
                    <a:lnTo>
                      <a:pt x="812800" y="162680"/>
                    </a:lnTo>
                    <a:cubicBezTo>
                      <a:pt x="812800" y="252525"/>
                      <a:pt x="739966" y="325359"/>
                      <a:pt x="650120" y="325359"/>
                    </a:cubicBezTo>
                    <a:lnTo>
                      <a:pt x="162680" y="325359"/>
                    </a:lnTo>
                    <a:cubicBezTo>
                      <a:pt x="72834" y="325359"/>
                      <a:pt x="0" y="252525"/>
                      <a:pt x="0" y="162680"/>
                    </a:cubicBezTo>
                    <a:lnTo>
                      <a:pt x="0" y="162680"/>
                    </a:lnTo>
                    <a:cubicBezTo>
                      <a:pt x="0" y="72834"/>
                      <a:pt x="72834" y="0"/>
                      <a:pt x="162680" y="0"/>
                    </a:cubicBezTo>
                    <a:close/>
                  </a:path>
                </a:pathLst>
              </a:custGeom>
              <a:solidFill>
                <a:srgbClr val="4E6986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812800" cy="3729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3819000" y="8315735"/>
              <a:ext cx="4857636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Output: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Violence probability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5989865" y="4220044"/>
              <a:ext cx="4744171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Feature extraction:</a:t>
              </a:r>
            </a:p>
            <a:p>
              <a:pPr algn="just">
                <a:lnSpc>
                  <a:spcPts val="3919"/>
                </a:lnSpc>
              </a:pPr>
              <a:r>
                <a:rPr lang="en-US" sz="2799" b="1">
                  <a:solidFill>
                    <a:srgbClr val="00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ResNet50 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647544" y="186263"/>
              <a:ext cx="50355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1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4443169" y="2214116"/>
              <a:ext cx="50355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2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4863463" y="4281127"/>
              <a:ext cx="50355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3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4359908" y="6352921"/>
              <a:ext cx="50355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4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2647544" y="8259495"/>
              <a:ext cx="503555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r>
                <a:rPr lang="en-US" sz="5199" b="1">
                  <a:solidFill>
                    <a:srgbClr val="000000"/>
                  </a:solidFill>
                  <a:latin typeface="Noto Sans Bold"/>
                  <a:ea typeface="Noto Sans Bold"/>
                  <a:cs typeface="Noto Sans Bold"/>
                  <a:sym typeface="Noto Sans Bold"/>
                </a:rPr>
                <a:t>5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4924169" y="446366"/>
            <a:ext cx="8439661" cy="14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60"/>
              </a:lnSpc>
            </a:pPr>
            <a:r>
              <a:rPr lang="en-US" sz="8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Model Training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829361" y="-127886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59964" y="839156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59" y="0"/>
                </a:lnTo>
                <a:lnTo>
                  <a:pt x="1226459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66430" y="5286833"/>
            <a:ext cx="1816844" cy="704027"/>
          </a:xfrm>
          <a:custGeom>
            <a:avLst/>
            <a:gdLst/>
            <a:ahLst/>
            <a:cxnLst/>
            <a:rect l="l" t="t" r="r" b="b"/>
            <a:pathLst>
              <a:path w="1816844" h="704027">
                <a:moveTo>
                  <a:pt x="0" y="0"/>
                </a:moveTo>
                <a:lnTo>
                  <a:pt x="1816845" y="0"/>
                </a:lnTo>
                <a:lnTo>
                  <a:pt x="1816845" y="704027"/>
                </a:lnTo>
                <a:lnTo>
                  <a:pt x="0" y="70402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5" name="Table 5"/>
          <p:cNvGraphicFramePr>
            <a:graphicFrameLocks noGrp="1"/>
          </p:cNvGraphicFramePr>
          <p:nvPr/>
        </p:nvGraphicFramePr>
        <p:xfrm>
          <a:off x="8049556" y="2567270"/>
          <a:ext cx="9625740" cy="5439128"/>
        </p:xfrm>
        <a:graphic>
          <a:graphicData uri="http://schemas.openxmlformats.org/drawingml/2006/table">
            <a:tbl>
              <a:tblPr/>
              <a:tblGrid>
                <a:gridCol w="535520"/>
                <a:gridCol w="4111184"/>
                <a:gridCol w="1534870"/>
                <a:gridCol w="1610022"/>
                <a:gridCol w="1834144"/>
              </a:tblGrid>
              <a:tr h="113187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folder_name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label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total_num_npy_file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1">
                          <a:solidFill>
                            <a:srgbClr val="000000"/>
                          </a:solidFill>
                          <a:latin typeface="Aileron Bold"/>
                          <a:ea typeface="Aileron Bold"/>
                          <a:cs typeface="Aileron Bold"/>
                          <a:sym typeface="Aileron Bold"/>
                        </a:rPr>
                        <a:t>num_sub_folder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0_1 man escape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Violence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78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0_A girl is muckbang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Unknown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0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6968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100_2 wm fight on crossing line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Violence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207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31879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101_2 wm fight outside a house, 1 fat wear ...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Violence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177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44466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102_2 wm fight slow motion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Violence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522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Aileron"/>
                          <a:ea typeface="Aileron"/>
                          <a:cs typeface="Aileron"/>
                          <a:sym typeface="Aileron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C3D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704485" y="-12882"/>
            <a:ext cx="8653501" cy="271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0"/>
              </a:lnSpc>
              <a:spcBef>
                <a:spcPct val="0"/>
              </a:spcBef>
            </a:pPr>
            <a:r>
              <a:rPr lang="en-US" sz="8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Data Leakage &amp;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4853" y="3122707"/>
            <a:ext cx="5176186" cy="2020793"/>
            <a:chOff x="0" y="0"/>
            <a:chExt cx="6901581" cy="2694390"/>
          </a:xfrm>
        </p:grpSpPr>
        <p:sp>
          <p:nvSpPr>
            <p:cNvPr id="8" name="Freeform 8"/>
            <p:cNvSpPr/>
            <p:nvPr/>
          </p:nvSpPr>
          <p:spPr>
            <a:xfrm>
              <a:off x="402247" y="168842"/>
              <a:ext cx="949009" cy="803099"/>
            </a:xfrm>
            <a:custGeom>
              <a:avLst/>
              <a:gdLst/>
              <a:ahLst/>
              <a:cxnLst/>
              <a:rect l="l" t="t" r="r" b="b"/>
              <a:pathLst>
                <a:path w="949009" h="803099">
                  <a:moveTo>
                    <a:pt x="0" y="0"/>
                  </a:moveTo>
                  <a:lnTo>
                    <a:pt x="949009" y="0"/>
                  </a:lnTo>
                  <a:lnTo>
                    <a:pt x="949009" y="803099"/>
                  </a:lnTo>
                  <a:lnTo>
                    <a:pt x="0" y="8030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1567348" y="-57150"/>
              <a:ext cx="4577372" cy="11979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3647"/>
                </a:lnSpc>
                <a:spcBef>
                  <a:spcPct val="0"/>
                </a:spcBef>
              </a:pPr>
              <a:r>
                <a:rPr lang="en-US" sz="2605" b="1" u="none" strike="noStrike">
                  <a:solidFill>
                    <a:srgbClr val="021828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Train Random Forest with metadata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334093"/>
              <a:ext cx="6901581" cy="13602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8"/>
                </a:lnSpc>
              </a:pPr>
              <a:r>
                <a:rPr lang="en-US" sz="2977" b="1">
                  <a:solidFill>
                    <a:srgbClr val="0E2F5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F1 on val set = F1 on test set </a:t>
              </a:r>
              <a:r>
                <a:rPr lang="en-US" sz="2977" b="1">
                  <a:solidFill>
                    <a:srgbClr val="E10000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0.93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48758" y="6170199"/>
            <a:ext cx="8346426" cy="3672395"/>
            <a:chOff x="0" y="0"/>
            <a:chExt cx="11128567" cy="4896526"/>
          </a:xfrm>
        </p:grpSpPr>
        <p:grpSp>
          <p:nvGrpSpPr>
            <p:cNvPr id="12" name="Group 12"/>
            <p:cNvGrpSpPr/>
            <p:nvPr/>
          </p:nvGrpSpPr>
          <p:grpSpPr>
            <a:xfrm>
              <a:off x="871321" y="0"/>
              <a:ext cx="6543547" cy="770911"/>
              <a:chOff x="0" y="0"/>
              <a:chExt cx="1488200" cy="175329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488200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488200" h="175329">
                    <a:moveTo>
                      <a:pt x="69877" y="0"/>
                    </a:moveTo>
                    <a:lnTo>
                      <a:pt x="1418324" y="0"/>
                    </a:lnTo>
                    <a:cubicBezTo>
                      <a:pt x="1436856" y="0"/>
                      <a:pt x="1454630" y="7362"/>
                      <a:pt x="1467734" y="20466"/>
                    </a:cubicBezTo>
                    <a:cubicBezTo>
                      <a:pt x="1480838" y="33571"/>
                      <a:pt x="1488200" y="51344"/>
                      <a:pt x="1488200" y="69877"/>
                    </a:cubicBezTo>
                    <a:lnTo>
                      <a:pt x="1488200" y="105452"/>
                    </a:lnTo>
                    <a:cubicBezTo>
                      <a:pt x="1488200" y="144044"/>
                      <a:pt x="1456915" y="175329"/>
                      <a:pt x="1418324" y="175329"/>
                    </a:cubicBezTo>
                    <a:lnTo>
                      <a:pt x="69877" y="175329"/>
                    </a:lnTo>
                    <a:cubicBezTo>
                      <a:pt x="31285" y="175329"/>
                      <a:pt x="0" y="144044"/>
                      <a:pt x="0" y="105452"/>
                    </a:cubicBezTo>
                    <a:lnTo>
                      <a:pt x="0" y="69877"/>
                    </a:lnTo>
                    <a:cubicBezTo>
                      <a:pt x="0" y="31285"/>
                      <a:pt x="31285" y="0"/>
                      <a:pt x="69877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0" y="-47625"/>
                <a:ext cx="1488200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1456620" y="957167"/>
              <a:ext cx="7534744" cy="1306167"/>
              <a:chOff x="0" y="0"/>
              <a:chExt cx="1713628" cy="297062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13629" cy="297062"/>
              </a:xfrm>
              <a:custGeom>
                <a:avLst/>
                <a:gdLst/>
                <a:ahLst/>
                <a:cxnLst/>
                <a:rect l="l" t="t" r="r" b="b"/>
                <a:pathLst>
                  <a:path w="1713629" h="297062">
                    <a:moveTo>
                      <a:pt x="60684" y="0"/>
                    </a:moveTo>
                    <a:lnTo>
                      <a:pt x="1652944" y="0"/>
                    </a:lnTo>
                    <a:cubicBezTo>
                      <a:pt x="1669039" y="0"/>
                      <a:pt x="1684474" y="6393"/>
                      <a:pt x="1695855" y="17774"/>
                    </a:cubicBezTo>
                    <a:cubicBezTo>
                      <a:pt x="1707235" y="29155"/>
                      <a:pt x="1713629" y="44590"/>
                      <a:pt x="1713629" y="60684"/>
                    </a:cubicBezTo>
                    <a:lnTo>
                      <a:pt x="1713629" y="236378"/>
                    </a:lnTo>
                    <a:cubicBezTo>
                      <a:pt x="1713629" y="252472"/>
                      <a:pt x="1707235" y="267907"/>
                      <a:pt x="1695855" y="279288"/>
                    </a:cubicBezTo>
                    <a:cubicBezTo>
                      <a:pt x="1684474" y="290668"/>
                      <a:pt x="1669039" y="297062"/>
                      <a:pt x="1652944" y="297062"/>
                    </a:cubicBezTo>
                    <a:lnTo>
                      <a:pt x="60684" y="297062"/>
                    </a:lnTo>
                    <a:cubicBezTo>
                      <a:pt x="27169" y="297062"/>
                      <a:pt x="0" y="269893"/>
                      <a:pt x="0" y="236378"/>
                    </a:cubicBezTo>
                    <a:lnTo>
                      <a:pt x="0" y="60684"/>
                    </a:lnTo>
                    <a:cubicBezTo>
                      <a:pt x="0" y="44590"/>
                      <a:pt x="6393" y="29155"/>
                      <a:pt x="17774" y="17774"/>
                    </a:cubicBezTo>
                    <a:cubicBezTo>
                      <a:pt x="29155" y="6393"/>
                      <a:pt x="44590" y="0"/>
                      <a:pt x="60684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1713628" cy="34468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2063111" y="2602741"/>
              <a:ext cx="8263843" cy="959649"/>
              <a:chOff x="0" y="0"/>
              <a:chExt cx="1879448" cy="218253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879447" cy="218253"/>
              </a:xfrm>
              <a:custGeom>
                <a:avLst/>
                <a:gdLst/>
                <a:ahLst/>
                <a:cxnLst/>
                <a:rect l="l" t="t" r="r" b="b"/>
                <a:pathLst>
                  <a:path w="1879447" h="218253">
                    <a:moveTo>
                      <a:pt x="55330" y="0"/>
                    </a:moveTo>
                    <a:lnTo>
                      <a:pt x="1824117" y="0"/>
                    </a:lnTo>
                    <a:cubicBezTo>
                      <a:pt x="1854675" y="0"/>
                      <a:pt x="1879447" y="24772"/>
                      <a:pt x="1879447" y="55330"/>
                    </a:cubicBezTo>
                    <a:lnTo>
                      <a:pt x="1879447" y="162923"/>
                    </a:lnTo>
                    <a:cubicBezTo>
                      <a:pt x="1879447" y="193481"/>
                      <a:pt x="1854675" y="218253"/>
                      <a:pt x="1824117" y="218253"/>
                    </a:cubicBezTo>
                    <a:lnTo>
                      <a:pt x="55330" y="218253"/>
                    </a:lnTo>
                    <a:cubicBezTo>
                      <a:pt x="24772" y="218253"/>
                      <a:pt x="0" y="193481"/>
                      <a:pt x="0" y="162923"/>
                    </a:cubicBezTo>
                    <a:lnTo>
                      <a:pt x="0" y="55330"/>
                    </a:lnTo>
                    <a:cubicBezTo>
                      <a:pt x="0" y="24772"/>
                      <a:pt x="24772" y="0"/>
                      <a:pt x="55330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1879448" cy="265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 rot="-3525484">
              <a:off x="223043" y="534953"/>
              <a:ext cx="1232683" cy="1215733"/>
            </a:xfrm>
            <a:custGeom>
              <a:avLst/>
              <a:gdLst/>
              <a:ahLst/>
              <a:cxnLst/>
              <a:rect l="l" t="t" r="r" b="b"/>
              <a:pathLst>
                <a:path w="1232683" h="1215733">
                  <a:moveTo>
                    <a:pt x="0" y="0"/>
                  </a:moveTo>
                  <a:lnTo>
                    <a:pt x="1232682" y="0"/>
                  </a:lnTo>
                  <a:lnTo>
                    <a:pt x="1232682" y="1215733"/>
                  </a:lnTo>
                  <a:lnTo>
                    <a:pt x="0" y="121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871321" y="130459"/>
              <a:ext cx="6736615" cy="46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8"/>
                </a:lnSpc>
              </a:pPr>
              <a:r>
                <a:rPr lang="en-US" sz="2084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Divide train, val, test into folders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557470" y="1137545"/>
              <a:ext cx="7027255" cy="9477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8"/>
                </a:lnSpc>
              </a:pPr>
              <a:r>
                <a:rPr lang="en-US" sz="2084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Use greedy algorithm, sort from top to bottom by total_num_npy_file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63111" y="2827570"/>
              <a:ext cx="8263843" cy="46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8"/>
                </a:lnSpc>
              </a:pPr>
              <a:r>
                <a:rPr lang="en-US" sz="2084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Retrained TSM model achieved 0.87 F1-Score</a:t>
              </a:r>
            </a:p>
          </p:txBody>
        </p:sp>
        <p:sp>
          <p:nvSpPr>
            <p:cNvPr id="25" name="Freeform 25"/>
            <p:cNvSpPr/>
            <p:nvPr/>
          </p:nvSpPr>
          <p:spPr>
            <a:xfrm rot="-3525484">
              <a:off x="813348" y="1994875"/>
              <a:ext cx="1232683" cy="1215733"/>
            </a:xfrm>
            <a:custGeom>
              <a:avLst/>
              <a:gdLst/>
              <a:ahLst/>
              <a:cxnLst/>
              <a:rect l="l" t="t" r="r" b="b"/>
              <a:pathLst>
                <a:path w="1232683" h="1215733">
                  <a:moveTo>
                    <a:pt x="0" y="0"/>
                  </a:moveTo>
                  <a:lnTo>
                    <a:pt x="1232683" y="0"/>
                  </a:lnTo>
                  <a:lnTo>
                    <a:pt x="1232683" y="1215733"/>
                  </a:lnTo>
                  <a:lnTo>
                    <a:pt x="0" y="12157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26" name="Group 26"/>
            <p:cNvGrpSpPr/>
            <p:nvPr/>
          </p:nvGrpSpPr>
          <p:grpSpPr>
            <a:xfrm>
              <a:off x="2471689" y="3981545"/>
              <a:ext cx="8656878" cy="914982"/>
              <a:chOff x="0" y="0"/>
              <a:chExt cx="1968836" cy="20809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968836" cy="208094"/>
              </a:xfrm>
              <a:custGeom>
                <a:avLst/>
                <a:gdLst/>
                <a:ahLst/>
                <a:cxnLst/>
                <a:rect l="l" t="t" r="r" b="b"/>
                <a:pathLst>
                  <a:path w="1968836" h="208094">
                    <a:moveTo>
                      <a:pt x="52818" y="0"/>
                    </a:moveTo>
                    <a:lnTo>
                      <a:pt x="1916018" y="0"/>
                    </a:lnTo>
                    <a:cubicBezTo>
                      <a:pt x="1945188" y="0"/>
                      <a:pt x="1968836" y="23647"/>
                      <a:pt x="1968836" y="52818"/>
                    </a:cubicBezTo>
                    <a:lnTo>
                      <a:pt x="1968836" y="155276"/>
                    </a:lnTo>
                    <a:cubicBezTo>
                      <a:pt x="1968836" y="169285"/>
                      <a:pt x="1963271" y="182719"/>
                      <a:pt x="1953366" y="192624"/>
                    </a:cubicBezTo>
                    <a:cubicBezTo>
                      <a:pt x="1943460" y="202530"/>
                      <a:pt x="1930026" y="208094"/>
                      <a:pt x="1916018" y="208094"/>
                    </a:cubicBezTo>
                    <a:lnTo>
                      <a:pt x="52818" y="208094"/>
                    </a:lnTo>
                    <a:cubicBezTo>
                      <a:pt x="38810" y="208094"/>
                      <a:pt x="25375" y="202530"/>
                      <a:pt x="15470" y="192624"/>
                    </a:cubicBezTo>
                    <a:cubicBezTo>
                      <a:pt x="5565" y="182719"/>
                      <a:pt x="0" y="169285"/>
                      <a:pt x="0" y="155276"/>
                    </a:cubicBezTo>
                    <a:lnTo>
                      <a:pt x="0" y="52818"/>
                    </a:lnTo>
                    <a:cubicBezTo>
                      <a:pt x="0" y="38810"/>
                      <a:pt x="5565" y="25375"/>
                      <a:pt x="15470" y="15470"/>
                    </a:cubicBezTo>
                    <a:cubicBezTo>
                      <a:pt x="25375" y="5565"/>
                      <a:pt x="38810" y="0"/>
                      <a:pt x="52818" y="0"/>
                    </a:cubicBezTo>
                    <a:close/>
                  </a:path>
                </a:pathLst>
              </a:custGeom>
              <a:solidFill>
                <a:srgbClr val="3A577B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1968836" cy="25571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2675587" y="4158357"/>
              <a:ext cx="8361382" cy="462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18"/>
                </a:lnSpc>
              </a:pPr>
              <a:r>
                <a:rPr lang="en-US" sz="2084" b="1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Export trained model weights (*.pt file)</a:t>
              </a:r>
            </a:p>
          </p:txBody>
        </p:sp>
        <p:sp>
          <p:nvSpPr>
            <p:cNvPr id="30" name="Freeform 30"/>
            <p:cNvSpPr/>
            <p:nvPr/>
          </p:nvSpPr>
          <p:spPr>
            <a:xfrm rot="-3525484">
              <a:off x="1383554" y="3366477"/>
              <a:ext cx="1232683" cy="1215733"/>
            </a:xfrm>
            <a:custGeom>
              <a:avLst/>
              <a:gdLst/>
              <a:ahLst/>
              <a:cxnLst/>
              <a:rect l="l" t="t" r="r" b="b"/>
              <a:pathLst>
                <a:path w="1232683" h="1215733">
                  <a:moveTo>
                    <a:pt x="0" y="0"/>
                  </a:moveTo>
                  <a:lnTo>
                    <a:pt x="1232683" y="0"/>
                  </a:lnTo>
                  <a:lnTo>
                    <a:pt x="1232683" y="1215734"/>
                  </a:lnTo>
                  <a:lnTo>
                    <a:pt x="0" y="12157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09919" y="9258300"/>
            <a:ext cx="9084651" cy="1528194"/>
            <a:chOff x="0" y="0"/>
            <a:chExt cx="2392665" cy="4024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92665" cy="402487"/>
            </a:xfrm>
            <a:custGeom>
              <a:avLst/>
              <a:gdLst/>
              <a:ahLst/>
              <a:cxnLst/>
              <a:rect l="l" t="t" r="r" b="b"/>
              <a:pathLst>
                <a:path w="2392665" h="402487">
                  <a:moveTo>
                    <a:pt x="50280" y="0"/>
                  </a:moveTo>
                  <a:lnTo>
                    <a:pt x="2342386" y="0"/>
                  </a:lnTo>
                  <a:cubicBezTo>
                    <a:pt x="2370154" y="0"/>
                    <a:pt x="2392665" y="22511"/>
                    <a:pt x="2392665" y="50280"/>
                  </a:cubicBezTo>
                  <a:lnTo>
                    <a:pt x="2392665" y="352208"/>
                  </a:lnTo>
                  <a:cubicBezTo>
                    <a:pt x="2392665" y="379976"/>
                    <a:pt x="2370154" y="402487"/>
                    <a:pt x="2342386" y="402487"/>
                  </a:cubicBezTo>
                  <a:lnTo>
                    <a:pt x="50280" y="402487"/>
                  </a:lnTo>
                  <a:cubicBezTo>
                    <a:pt x="22511" y="402487"/>
                    <a:pt x="0" y="379976"/>
                    <a:pt x="0" y="352208"/>
                  </a:cubicBezTo>
                  <a:lnTo>
                    <a:pt x="0" y="50280"/>
                  </a:lnTo>
                  <a:cubicBezTo>
                    <a:pt x="0" y="22511"/>
                    <a:pt x="22511" y="0"/>
                    <a:pt x="50280" y="0"/>
                  </a:cubicBez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392665" cy="450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45923" y="5616033"/>
            <a:ext cx="10177806" cy="4092203"/>
            <a:chOff x="0" y="0"/>
            <a:chExt cx="1352516" cy="54380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52516" cy="543808"/>
            </a:xfrm>
            <a:custGeom>
              <a:avLst/>
              <a:gdLst/>
              <a:ahLst/>
              <a:cxnLst/>
              <a:rect l="l" t="t" r="r" b="b"/>
              <a:pathLst>
                <a:path w="1352516" h="543808">
                  <a:moveTo>
                    <a:pt x="12171" y="0"/>
                  </a:moveTo>
                  <a:lnTo>
                    <a:pt x="1340345" y="0"/>
                  </a:lnTo>
                  <a:cubicBezTo>
                    <a:pt x="1343573" y="0"/>
                    <a:pt x="1346669" y="1282"/>
                    <a:pt x="1348951" y="3565"/>
                  </a:cubicBezTo>
                  <a:cubicBezTo>
                    <a:pt x="1351234" y="5847"/>
                    <a:pt x="1352516" y="8943"/>
                    <a:pt x="1352516" y="12171"/>
                  </a:cubicBezTo>
                  <a:lnTo>
                    <a:pt x="1352516" y="531637"/>
                  </a:lnTo>
                  <a:cubicBezTo>
                    <a:pt x="1352516" y="534865"/>
                    <a:pt x="1351234" y="537961"/>
                    <a:pt x="1348951" y="540243"/>
                  </a:cubicBezTo>
                  <a:cubicBezTo>
                    <a:pt x="1346669" y="542526"/>
                    <a:pt x="1343573" y="543808"/>
                    <a:pt x="1340345" y="543808"/>
                  </a:cubicBezTo>
                  <a:lnTo>
                    <a:pt x="12171" y="543808"/>
                  </a:lnTo>
                  <a:cubicBezTo>
                    <a:pt x="8943" y="543808"/>
                    <a:pt x="5847" y="542526"/>
                    <a:pt x="3565" y="540243"/>
                  </a:cubicBezTo>
                  <a:cubicBezTo>
                    <a:pt x="1282" y="537961"/>
                    <a:pt x="0" y="534865"/>
                    <a:pt x="0" y="531637"/>
                  </a:cubicBezTo>
                  <a:lnTo>
                    <a:pt x="0" y="12171"/>
                  </a:lnTo>
                  <a:cubicBezTo>
                    <a:pt x="0" y="8943"/>
                    <a:pt x="1282" y="5847"/>
                    <a:pt x="3565" y="3565"/>
                  </a:cubicBezTo>
                  <a:cubicBezTo>
                    <a:pt x="5847" y="1282"/>
                    <a:pt x="8943" y="0"/>
                    <a:pt x="12171" y="0"/>
                  </a:cubicBezTo>
                  <a:close/>
                </a:path>
              </a:pathLst>
            </a:custGeom>
            <a:blipFill>
              <a:blip r:embed="rId2"/>
              <a:stretch>
                <a:fillRect t="-13110" b="-13110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848550" y="13372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98985" y="421323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0" y="1940223"/>
            <a:ext cx="14347382" cy="3371011"/>
            <a:chOff x="0" y="0"/>
            <a:chExt cx="19129843" cy="4494681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733759"/>
              <a:ext cx="17856831" cy="3760922"/>
              <a:chOff x="0" y="0"/>
              <a:chExt cx="3829591" cy="80657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829591" cy="806571"/>
              </a:xfrm>
              <a:custGeom>
                <a:avLst/>
                <a:gdLst/>
                <a:ahLst/>
                <a:cxnLst/>
                <a:rect l="l" t="t" r="r" b="b"/>
                <a:pathLst>
                  <a:path w="3829591" h="806571">
                    <a:moveTo>
                      <a:pt x="7987" y="0"/>
                    </a:moveTo>
                    <a:lnTo>
                      <a:pt x="3821604" y="0"/>
                    </a:lnTo>
                    <a:cubicBezTo>
                      <a:pt x="3823723" y="0"/>
                      <a:pt x="3825754" y="841"/>
                      <a:pt x="3827252" y="2339"/>
                    </a:cubicBezTo>
                    <a:cubicBezTo>
                      <a:pt x="3828750" y="3837"/>
                      <a:pt x="3829591" y="5868"/>
                      <a:pt x="3829591" y="7987"/>
                    </a:cubicBezTo>
                    <a:lnTo>
                      <a:pt x="3829591" y="798584"/>
                    </a:lnTo>
                    <a:cubicBezTo>
                      <a:pt x="3829591" y="800702"/>
                      <a:pt x="3828750" y="802734"/>
                      <a:pt x="3827252" y="804231"/>
                    </a:cubicBezTo>
                    <a:cubicBezTo>
                      <a:pt x="3825754" y="805729"/>
                      <a:pt x="3823723" y="806571"/>
                      <a:pt x="3821604" y="806571"/>
                    </a:cubicBezTo>
                    <a:lnTo>
                      <a:pt x="7987" y="806571"/>
                    </a:lnTo>
                    <a:cubicBezTo>
                      <a:pt x="5868" y="806571"/>
                      <a:pt x="3837" y="805729"/>
                      <a:pt x="2339" y="804231"/>
                    </a:cubicBezTo>
                    <a:cubicBezTo>
                      <a:pt x="841" y="802734"/>
                      <a:pt x="0" y="800702"/>
                      <a:pt x="0" y="798584"/>
                    </a:cubicBezTo>
                    <a:lnTo>
                      <a:pt x="0" y="7987"/>
                    </a:lnTo>
                    <a:cubicBezTo>
                      <a:pt x="0" y="5868"/>
                      <a:pt x="841" y="3837"/>
                      <a:pt x="2339" y="2339"/>
                    </a:cubicBezTo>
                    <a:cubicBezTo>
                      <a:pt x="3837" y="841"/>
                      <a:pt x="5868" y="0"/>
                      <a:pt x="7987" y="0"/>
                    </a:cubicBezTo>
                    <a:close/>
                  </a:path>
                </a:pathLst>
              </a:custGeom>
              <a:solidFill>
                <a:srgbClr val="E1ED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3829591" cy="854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5800322" y="1630268"/>
              <a:ext cx="4972247" cy="817532"/>
              <a:chOff x="0" y="0"/>
              <a:chExt cx="1066352" cy="175329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066352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066352" h="175329">
                    <a:moveTo>
                      <a:pt x="87664" y="0"/>
                    </a:moveTo>
                    <a:lnTo>
                      <a:pt x="978688" y="0"/>
                    </a:lnTo>
                    <a:cubicBezTo>
                      <a:pt x="1001938" y="0"/>
                      <a:pt x="1024236" y="9236"/>
                      <a:pt x="1040676" y="25676"/>
                    </a:cubicBezTo>
                    <a:cubicBezTo>
                      <a:pt x="1057116" y="42117"/>
                      <a:pt x="1066352" y="64414"/>
                      <a:pt x="1066352" y="87664"/>
                    </a:cubicBezTo>
                    <a:lnTo>
                      <a:pt x="1066352" y="87664"/>
                    </a:lnTo>
                    <a:cubicBezTo>
                      <a:pt x="1066352" y="136080"/>
                      <a:pt x="1027103" y="175329"/>
                      <a:pt x="978688" y="175329"/>
                    </a:cubicBezTo>
                    <a:lnTo>
                      <a:pt x="87664" y="175329"/>
                    </a:lnTo>
                    <a:cubicBezTo>
                      <a:pt x="64414" y="175329"/>
                      <a:pt x="42117" y="166093"/>
                      <a:pt x="25676" y="149652"/>
                    </a:cubicBezTo>
                    <a:cubicBezTo>
                      <a:pt x="9236" y="133212"/>
                      <a:pt x="0" y="110914"/>
                      <a:pt x="0" y="87664"/>
                    </a:cubicBezTo>
                    <a:lnTo>
                      <a:pt x="0" y="87664"/>
                    </a:lnTo>
                    <a:cubicBezTo>
                      <a:pt x="0" y="64414"/>
                      <a:pt x="9236" y="42117"/>
                      <a:pt x="25676" y="25676"/>
                    </a:cubicBezTo>
                    <a:cubicBezTo>
                      <a:pt x="42117" y="9236"/>
                      <a:pt x="64414" y="0"/>
                      <a:pt x="87664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066352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588163" y="1625938"/>
              <a:ext cx="4972247" cy="817532"/>
              <a:chOff x="0" y="0"/>
              <a:chExt cx="1066352" cy="17532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066352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066352" h="175329">
                    <a:moveTo>
                      <a:pt x="87664" y="0"/>
                    </a:moveTo>
                    <a:lnTo>
                      <a:pt x="978688" y="0"/>
                    </a:lnTo>
                    <a:cubicBezTo>
                      <a:pt x="1001938" y="0"/>
                      <a:pt x="1024236" y="9236"/>
                      <a:pt x="1040676" y="25676"/>
                    </a:cubicBezTo>
                    <a:cubicBezTo>
                      <a:pt x="1057116" y="42117"/>
                      <a:pt x="1066352" y="64414"/>
                      <a:pt x="1066352" y="87664"/>
                    </a:cubicBezTo>
                    <a:lnTo>
                      <a:pt x="1066352" y="87664"/>
                    </a:lnTo>
                    <a:cubicBezTo>
                      <a:pt x="1066352" y="136080"/>
                      <a:pt x="1027103" y="175329"/>
                      <a:pt x="978688" y="175329"/>
                    </a:cubicBezTo>
                    <a:lnTo>
                      <a:pt x="87664" y="175329"/>
                    </a:lnTo>
                    <a:cubicBezTo>
                      <a:pt x="64414" y="175329"/>
                      <a:pt x="42117" y="166093"/>
                      <a:pt x="25676" y="149652"/>
                    </a:cubicBezTo>
                    <a:cubicBezTo>
                      <a:pt x="9236" y="133212"/>
                      <a:pt x="0" y="110914"/>
                      <a:pt x="0" y="87664"/>
                    </a:cubicBezTo>
                    <a:lnTo>
                      <a:pt x="0" y="87664"/>
                    </a:lnTo>
                    <a:cubicBezTo>
                      <a:pt x="0" y="64414"/>
                      <a:pt x="9236" y="42117"/>
                      <a:pt x="25676" y="25676"/>
                    </a:cubicBezTo>
                    <a:cubicBezTo>
                      <a:pt x="42117" y="9236"/>
                      <a:pt x="64414" y="0"/>
                      <a:pt x="87664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066352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1012480" y="1618570"/>
              <a:ext cx="6652858" cy="817532"/>
              <a:chOff x="0" y="0"/>
              <a:chExt cx="1426777" cy="175329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426777" cy="175329"/>
              </a:xfrm>
              <a:custGeom>
                <a:avLst/>
                <a:gdLst/>
                <a:ahLst/>
                <a:cxnLst/>
                <a:rect l="l" t="t" r="r" b="b"/>
                <a:pathLst>
                  <a:path w="1426777" h="175329">
                    <a:moveTo>
                      <a:pt x="72885" y="0"/>
                    </a:moveTo>
                    <a:lnTo>
                      <a:pt x="1353893" y="0"/>
                    </a:lnTo>
                    <a:cubicBezTo>
                      <a:pt x="1373223" y="0"/>
                      <a:pt x="1391761" y="7679"/>
                      <a:pt x="1405430" y="21347"/>
                    </a:cubicBezTo>
                    <a:cubicBezTo>
                      <a:pt x="1419099" y="35016"/>
                      <a:pt x="1426777" y="53554"/>
                      <a:pt x="1426777" y="72885"/>
                    </a:cubicBezTo>
                    <a:lnTo>
                      <a:pt x="1426777" y="102444"/>
                    </a:lnTo>
                    <a:cubicBezTo>
                      <a:pt x="1426777" y="142697"/>
                      <a:pt x="1394146" y="175329"/>
                      <a:pt x="1353893" y="175329"/>
                    </a:cubicBezTo>
                    <a:lnTo>
                      <a:pt x="72885" y="175329"/>
                    </a:lnTo>
                    <a:cubicBezTo>
                      <a:pt x="53554" y="175329"/>
                      <a:pt x="35016" y="167650"/>
                      <a:pt x="21347" y="153981"/>
                    </a:cubicBezTo>
                    <a:cubicBezTo>
                      <a:pt x="7679" y="140313"/>
                      <a:pt x="0" y="121774"/>
                      <a:pt x="0" y="102444"/>
                    </a:cubicBezTo>
                    <a:lnTo>
                      <a:pt x="0" y="72885"/>
                    </a:lnTo>
                    <a:cubicBezTo>
                      <a:pt x="0" y="53554"/>
                      <a:pt x="7679" y="35016"/>
                      <a:pt x="21347" y="21347"/>
                    </a:cubicBezTo>
                    <a:cubicBezTo>
                      <a:pt x="35016" y="7679"/>
                      <a:pt x="53554" y="0"/>
                      <a:pt x="72885" y="0"/>
                    </a:cubicBezTo>
                    <a:close/>
                  </a:path>
                </a:pathLst>
              </a:custGeom>
              <a:solidFill>
                <a:srgbClr val="5188CC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1426777" cy="22295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2" name="AutoShape 22"/>
            <p:cNvSpPr/>
            <p:nvPr/>
          </p:nvSpPr>
          <p:spPr>
            <a:xfrm>
              <a:off x="3213306" y="494414"/>
              <a:ext cx="15916537" cy="0"/>
            </a:xfrm>
            <a:prstGeom prst="line">
              <a:avLst/>
            </a:prstGeom>
            <a:ln w="46790" cap="flat">
              <a:solidFill>
                <a:srgbClr val="5188CC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23" name="Group 23"/>
            <p:cNvGrpSpPr/>
            <p:nvPr/>
          </p:nvGrpSpPr>
          <p:grpSpPr>
            <a:xfrm>
              <a:off x="2527208" y="239345"/>
              <a:ext cx="1094157" cy="109415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7751064" y="186680"/>
              <a:ext cx="1094157" cy="1094157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3582683" y="0"/>
              <a:ext cx="1094157" cy="1094157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E2F5F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5400000">
              <a:off x="2846639" y="547079"/>
              <a:ext cx="478690" cy="478690"/>
            </a:xfrm>
            <a:custGeom>
              <a:avLst/>
              <a:gdLst/>
              <a:ahLst/>
              <a:cxnLst/>
              <a:rect l="l" t="t" r="r" b="b"/>
              <a:pathLst>
                <a:path w="478690" h="478690">
                  <a:moveTo>
                    <a:pt x="0" y="0"/>
                  </a:moveTo>
                  <a:lnTo>
                    <a:pt x="478690" y="0"/>
                  </a:lnTo>
                  <a:lnTo>
                    <a:pt x="478690" y="478689"/>
                  </a:lnTo>
                  <a:lnTo>
                    <a:pt x="0" y="4786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 rot="5400000">
              <a:off x="8058798" y="494414"/>
              <a:ext cx="478690" cy="478690"/>
            </a:xfrm>
            <a:custGeom>
              <a:avLst/>
              <a:gdLst/>
              <a:ahLst/>
              <a:cxnLst/>
              <a:rect l="l" t="t" r="r" b="b"/>
              <a:pathLst>
                <a:path w="478690" h="478690">
                  <a:moveTo>
                    <a:pt x="0" y="0"/>
                  </a:moveTo>
                  <a:lnTo>
                    <a:pt x="478689" y="0"/>
                  </a:lnTo>
                  <a:lnTo>
                    <a:pt x="478689" y="478690"/>
                  </a:lnTo>
                  <a:lnTo>
                    <a:pt x="0" y="478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4" name="Freeform 34"/>
            <p:cNvSpPr/>
            <p:nvPr/>
          </p:nvSpPr>
          <p:spPr>
            <a:xfrm rot="5400000">
              <a:off x="13890417" y="307734"/>
              <a:ext cx="478690" cy="478690"/>
            </a:xfrm>
            <a:custGeom>
              <a:avLst/>
              <a:gdLst/>
              <a:ahLst/>
              <a:cxnLst/>
              <a:rect l="l" t="t" r="r" b="b"/>
              <a:pathLst>
                <a:path w="478690" h="478690">
                  <a:moveTo>
                    <a:pt x="0" y="0"/>
                  </a:moveTo>
                  <a:lnTo>
                    <a:pt x="478689" y="0"/>
                  </a:lnTo>
                  <a:lnTo>
                    <a:pt x="478689" y="478690"/>
                  </a:lnTo>
                  <a:lnTo>
                    <a:pt x="0" y="4786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5890775" y="1811538"/>
              <a:ext cx="4814734" cy="4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210" b="1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Backend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26246" y="1807208"/>
              <a:ext cx="3919477" cy="4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210" b="1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Frontend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1527718" y="1779484"/>
              <a:ext cx="5618356" cy="4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94"/>
                </a:lnSpc>
                <a:spcBef>
                  <a:spcPct val="0"/>
                </a:spcBef>
              </a:pPr>
              <a:r>
                <a:rPr lang="en-US" sz="2210" b="1">
                  <a:solidFill>
                    <a:srgbClr val="FFFFFF"/>
                  </a:solidFill>
                  <a:latin typeface="Aileron Heavy"/>
                  <a:ea typeface="Aileron Heavy"/>
                  <a:cs typeface="Aileron Heavy"/>
                  <a:sym typeface="Aileron Heavy"/>
                </a:rPr>
                <a:t>Functions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822517" y="2699947"/>
              <a:ext cx="4526934" cy="4779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210" b="1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 JavaScript, TypeScript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6503449" y="2699947"/>
              <a:ext cx="3709574" cy="992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210" b="1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Python, PyTorch, FFmpeg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1527718" y="2619587"/>
              <a:ext cx="5817978" cy="1507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7255" lvl="1" indent="-238628" algn="l">
                <a:lnSpc>
                  <a:spcPts val="3094"/>
                </a:lnSpc>
                <a:buFont typeface="Arial"/>
                <a:buChar char="•"/>
              </a:pPr>
              <a:r>
                <a:rPr lang="en-US" sz="2210" b="1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Real-Time Monitoring (up to 8 cameras simultaneously)</a:t>
              </a:r>
            </a:p>
            <a:p>
              <a:pPr marL="477255" lvl="1" indent="-238628" algn="l">
                <a:lnSpc>
                  <a:spcPts val="3094"/>
                </a:lnSpc>
                <a:buFont typeface="Arial"/>
                <a:buChar char="•"/>
              </a:pPr>
              <a:r>
                <a:rPr lang="en-US" sz="2210" b="1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Offline Analysis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822517" y="3343472"/>
              <a:ext cx="4526934" cy="992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94"/>
                </a:lnSpc>
              </a:pPr>
              <a:r>
                <a:rPr lang="en-US" sz="2210" b="1">
                  <a:solidFill>
                    <a:srgbClr val="0E2F5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React, Tailwind Css, Phosphor Icons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13667872" y="3229065"/>
            <a:ext cx="4152868" cy="5427590"/>
          </a:xfrm>
          <a:custGeom>
            <a:avLst/>
            <a:gdLst/>
            <a:ahLst/>
            <a:cxnLst/>
            <a:rect l="l" t="t" r="r" b="b"/>
            <a:pathLst>
              <a:path w="4152868" h="5427590">
                <a:moveTo>
                  <a:pt x="0" y="0"/>
                </a:moveTo>
                <a:lnTo>
                  <a:pt x="4152868" y="0"/>
                </a:lnTo>
                <a:lnTo>
                  <a:pt x="4152868" y="5427590"/>
                </a:lnTo>
                <a:lnTo>
                  <a:pt x="0" y="54275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43" name="TextBox 43"/>
          <p:cNvSpPr txBox="1"/>
          <p:nvPr/>
        </p:nvSpPr>
        <p:spPr>
          <a:xfrm>
            <a:off x="886827" y="202248"/>
            <a:ext cx="13173136" cy="14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0"/>
              </a:lnSpc>
              <a:spcBef>
                <a:spcPct val="0"/>
              </a:spcBef>
            </a:pPr>
            <a:r>
              <a:rPr lang="en-US" sz="8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Software Devalopment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890361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002116"/>
            <a:ext cx="4268820" cy="2111332"/>
            <a:chOff x="0" y="0"/>
            <a:chExt cx="1124298" cy="55607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98" cy="556071"/>
            </a:xfrm>
            <a:custGeom>
              <a:avLst/>
              <a:gdLst/>
              <a:ahLst/>
              <a:cxnLst/>
              <a:rect l="l" t="t" r="r" b="b"/>
              <a:pathLst>
                <a:path w="1124298" h="556071">
                  <a:moveTo>
                    <a:pt x="34458" y="0"/>
                  </a:moveTo>
                  <a:lnTo>
                    <a:pt x="1089840" y="0"/>
                  </a:lnTo>
                  <a:cubicBezTo>
                    <a:pt x="1108871" y="0"/>
                    <a:pt x="1124298" y="15428"/>
                    <a:pt x="1124298" y="34458"/>
                  </a:cubicBezTo>
                  <a:lnTo>
                    <a:pt x="1124298" y="521613"/>
                  </a:lnTo>
                  <a:cubicBezTo>
                    <a:pt x="1124298" y="530752"/>
                    <a:pt x="1120668" y="539516"/>
                    <a:pt x="1114206" y="545978"/>
                  </a:cubicBezTo>
                  <a:cubicBezTo>
                    <a:pt x="1107743" y="552441"/>
                    <a:pt x="1098979" y="556071"/>
                    <a:pt x="1089840" y="556071"/>
                  </a:cubicBezTo>
                  <a:lnTo>
                    <a:pt x="34458" y="556071"/>
                  </a:lnTo>
                  <a:cubicBezTo>
                    <a:pt x="15428" y="556071"/>
                    <a:pt x="0" y="540644"/>
                    <a:pt x="0" y="521613"/>
                  </a:cubicBezTo>
                  <a:lnTo>
                    <a:pt x="0" y="34458"/>
                  </a:lnTo>
                  <a:cubicBezTo>
                    <a:pt x="0" y="25319"/>
                    <a:pt x="3630" y="16555"/>
                    <a:pt x="10093" y="10093"/>
                  </a:cubicBezTo>
                  <a:cubicBezTo>
                    <a:pt x="16555" y="3630"/>
                    <a:pt x="25319" y="0"/>
                    <a:pt x="344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124298" cy="603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18791" y="4562103"/>
            <a:ext cx="3218944" cy="1016215"/>
            <a:chOff x="0" y="0"/>
            <a:chExt cx="847788" cy="26764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47788" cy="267645"/>
            </a:xfrm>
            <a:custGeom>
              <a:avLst/>
              <a:gdLst/>
              <a:ahLst/>
              <a:cxnLst/>
              <a:rect l="l" t="t" r="r" b="b"/>
              <a:pathLst>
                <a:path w="847788" h="267645">
                  <a:moveTo>
                    <a:pt x="122661" y="0"/>
                  </a:moveTo>
                  <a:lnTo>
                    <a:pt x="725127" y="0"/>
                  </a:lnTo>
                  <a:cubicBezTo>
                    <a:pt x="757659" y="0"/>
                    <a:pt x="788858" y="12923"/>
                    <a:pt x="811861" y="35926"/>
                  </a:cubicBezTo>
                  <a:cubicBezTo>
                    <a:pt x="834865" y="58930"/>
                    <a:pt x="847788" y="90129"/>
                    <a:pt x="847788" y="122661"/>
                  </a:cubicBezTo>
                  <a:lnTo>
                    <a:pt x="847788" y="144984"/>
                  </a:lnTo>
                  <a:cubicBezTo>
                    <a:pt x="847788" y="177516"/>
                    <a:pt x="834865" y="208715"/>
                    <a:pt x="811861" y="231718"/>
                  </a:cubicBezTo>
                  <a:cubicBezTo>
                    <a:pt x="788858" y="254722"/>
                    <a:pt x="757659" y="267645"/>
                    <a:pt x="725127" y="267645"/>
                  </a:cubicBezTo>
                  <a:lnTo>
                    <a:pt x="122661" y="267645"/>
                  </a:lnTo>
                  <a:cubicBezTo>
                    <a:pt x="54917" y="267645"/>
                    <a:pt x="0" y="212728"/>
                    <a:pt x="0" y="144984"/>
                  </a:cubicBezTo>
                  <a:lnTo>
                    <a:pt x="0" y="122661"/>
                  </a:lnTo>
                  <a:cubicBezTo>
                    <a:pt x="0" y="90129"/>
                    <a:pt x="12923" y="58930"/>
                    <a:pt x="35926" y="35926"/>
                  </a:cubicBezTo>
                  <a:cubicBezTo>
                    <a:pt x="58930" y="12923"/>
                    <a:pt x="90129" y="0"/>
                    <a:pt x="122661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47788" cy="315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4965647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7" y="0"/>
                </a:lnTo>
                <a:lnTo>
                  <a:pt x="1583877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960517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7" y="0"/>
                </a:lnTo>
                <a:lnTo>
                  <a:pt x="1583877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009590" y="2540770"/>
            <a:ext cx="4268820" cy="1699579"/>
            <a:chOff x="0" y="0"/>
            <a:chExt cx="1124298" cy="447626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124298" cy="447626"/>
            </a:xfrm>
            <a:custGeom>
              <a:avLst/>
              <a:gdLst/>
              <a:ahLst/>
              <a:cxnLst/>
              <a:rect l="l" t="t" r="r" b="b"/>
              <a:pathLst>
                <a:path w="1124298" h="447626">
                  <a:moveTo>
                    <a:pt x="34458" y="0"/>
                  </a:moveTo>
                  <a:lnTo>
                    <a:pt x="1089840" y="0"/>
                  </a:lnTo>
                  <a:cubicBezTo>
                    <a:pt x="1108871" y="0"/>
                    <a:pt x="1124298" y="15428"/>
                    <a:pt x="1124298" y="34458"/>
                  </a:cubicBezTo>
                  <a:lnTo>
                    <a:pt x="1124298" y="413167"/>
                  </a:lnTo>
                  <a:cubicBezTo>
                    <a:pt x="1124298" y="422306"/>
                    <a:pt x="1120668" y="431071"/>
                    <a:pt x="1114206" y="437533"/>
                  </a:cubicBezTo>
                  <a:cubicBezTo>
                    <a:pt x="1107743" y="443995"/>
                    <a:pt x="1098979" y="447626"/>
                    <a:pt x="1089840" y="447626"/>
                  </a:cubicBezTo>
                  <a:lnTo>
                    <a:pt x="34458" y="447626"/>
                  </a:lnTo>
                  <a:cubicBezTo>
                    <a:pt x="15428" y="447626"/>
                    <a:pt x="0" y="432198"/>
                    <a:pt x="0" y="413167"/>
                  </a:cubicBezTo>
                  <a:lnTo>
                    <a:pt x="0" y="34458"/>
                  </a:lnTo>
                  <a:cubicBezTo>
                    <a:pt x="0" y="25319"/>
                    <a:pt x="3630" y="16555"/>
                    <a:pt x="10093" y="10093"/>
                  </a:cubicBezTo>
                  <a:cubicBezTo>
                    <a:pt x="16555" y="3630"/>
                    <a:pt x="25319" y="0"/>
                    <a:pt x="344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1124298" cy="495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57460" y="2207920"/>
            <a:ext cx="3218944" cy="665701"/>
            <a:chOff x="0" y="0"/>
            <a:chExt cx="847788" cy="1753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47788" cy="175329"/>
            </a:xfrm>
            <a:custGeom>
              <a:avLst/>
              <a:gdLst/>
              <a:ahLst/>
              <a:cxnLst/>
              <a:rect l="l" t="t" r="r" b="b"/>
              <a:pathLst>
                <a:path w="847788" h="175329">
                  <a:moveTo>
                    <a:pt x="87664" y="0"/>
                  </a:moveTo>
                  <a:lnTo>
                    <a:pt x="760123" y="0"/>
                  </a:lnTo>
                  <a:cubicBezTo>
                    <a:pt x="783373" y="0"/>
                    <a:pt x="805671" y="9236"/>
                    <a:pt x="822111" y="25676"/>
                  </a:cubicBezTo>
                  <a:cubicBezTo>
                    <a:pt x="838552" y="42117"/>
                    <a:pt x="847788" y="64414"/>
                    <a:pt x="847788" y="87664"/>
                  </a:cubicBezTo>
                  <a:lnTo>
                    <a:pt x="847788" y="87664"/>
                  </a:lnTo>
                  <a:cubicBezTo>
                    <a:pt x="847788" y="136080"/>
                    <a:pt x="808539" y="175329"/>
                    <a:pt x="760123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84778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264178" y="5154411"/>
            <a:ext cx="4268820" cy="1898632"/>
            <a:chOff x="0" y="0"/>
            <a:chExt cx="1124298" cy="50005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4298" cy="500051"/>
            </a:xfrm>
            <a:custGeom>
              <a:avLst/>
              <a:gdLst/>
              <a:ahLst/>
              <a:cxnLst/>
              <a:rect l="l" t="t" r="r" b="b"/>
              <a:pathLst>
                <a:path w="1124298" h="500051">
                  <a:moveTo>
                    <a:pt x="34458" y="0"/>
                  </a:moveTo>
                  <a:lnTo>
                    <a:pt x="1089840" y="0"/>
                  </a:lnTo>
                  <a:cubicBezTo>
                    <a:pt x="1108871" y="0"/>
                    <a:pt x="1124298" y="15428"/>
                    <a:pt x="1124298" y="34458"/>
                  </a:cubicBezTo>
                  <a:lnTo>
                    <a:pt x="1124298" y="465593"/>
                  </a:lnTo>
                  <a:cubicBezTo>
                    <a:pt x="1124298" y="474732"/>
                    <a:pt x="1120668" y="483496"/>
                    <a:pt x="1114206" y="489959"/>
                  </a:cubicBezTo>
                  <a:cubicBezTo>
                    <a:pt x="1107743" y="496421"/>
                    <a:pt x="1098979" y="500051"/>
                    <a:pt x="1089840" y="500051"/>
                  </a:cubicBezTo>
                  <a:lnTo>
                    <a:pt x="34458" y="500051"/>
                  </a:lnTo>
                  <a:cubicBezTo>
                    <a:pt x="25319" y="500051"/>
                    <a:pt x="16555" y="496421"/>
                    <a:pt x="10093" y="489959"/>
                  </a:cubicBezTo>
                  <a:cubicBezTo>
                    <a:pt x="3630" y="483496"/>
                    <a:pt x="0" y="474732"/>
                    <a:pt x="0" y="465593"/>
                  </a:cubicBezTo>
                  <a:lnTo>
                    <a:pt x="0" y="34458"/>
                  </a:lnTo>
                  <a:cubicBezTo>
                    <a:pt x="0" y="25319"/>
                    <a:pt x="3630" y="16555"/>
                    <a:pt x="10093" y="10093"/>
                  </a:cubicBezTo>
                  <a:cubicBezTo>
                    <a:pt x="16555" y="3630"/>
                    <a:pt x="25319" y="0"/>
                    <a:pt x="3445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124298" cy="5476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12048" y="4821561"/>
            <a:ext cx="3218944" cy="665701"/>
            <a:chOff x="0" y="0"/>
            <a:chExt cx="847788" cy="17532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47788" cy="175329"/>
            </a:xfrm>
            <a:custGeom>
              <a:avLst/>
              <a:gdLst/>
              <a:ahLst/>
              <a:cxnLst/>
              <a:rect l="l" t="t" r="r" b="b"/>
              <a:pathLst>
                <a:path w="847788" h="175329">
                  <a:moveTo>
                    <a:pt x="87664" y="0"/>
                  </a:moveTo>
                  <a:lnTo>
                    <a:pt x="760123" y="0"/>
                  </a:lnTo>
                  <a:cubicBezTo>
                    <a:pt x="783373" y="0"/>
                    <a:pt x="805671" y="9236"/>
                    <a:pt x="822111" y="25676"/>
                  </a:cubicBezTo>
                  <a:cubicBezTo>
                    <a:pt x="838552" y="42117"/>
                    <a:pt x="847788" y="64414"/>
                    <a:pt x="847788" y="87664"/>
                  </a:cubicBezTo>
                  <a:lnTo>
                    <a:pt x="847788" y="87664"/>
                  </a:lnTo>
                  <a:cubicBezTo>
                    <a:pt x="847788" y="136080"/>
                    <a:pt x="808539" y="175329"/>
                    <a:pt x="760123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4778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49524" y="8054376"/>
            <a:ext cx="5188951" cy="1826552"/>
            <a:chOff x="0" y="0"/>
            <a:chExt cx="1366637" cy="48106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66637" cy="481067"/>
            </a:xfrm>
            <a:custGeom>
              <a:avLst/>
              <a:gdLst/>
              <a:ahLst/>
              <a:cxnLst/>
              <a:rect l="l" t="t" r="r" b="b"/>
              <a:pathLst>
                <a:path w="1366637" h="481067">
                  <a:moveTo>
                    <a:pt x="28348" y="0"/>
                  </a:moveTo>
                  <a:lnTo>
                    <a:pt x="1338289" y="0"/>
                  </a:lnTo>
                  <a:cubicBezTo>
                    <a:pt x="1353945" y="0"/>
                    <a:pt x="1366637" y="12692"/>
                    <a:pt x="1366637" y="28348"/>
                  </a:cubicBezTo>
                  <a:lnTo>
                    <a:pt x="1366637" y="452719"/>
                  </a:lnTo>
                  <a:cubicBezTo>
                    <a:pt x="1366637" y="460238"/>
                    <a:pt x="1363651" y="467448"/>
                    <a:pt x="1358334" y="472764"/>
                  </a:cubicBezTo>
                  <a:cubicBezTo>
                    <a:pt x="1353018" y="478081"/>
                    <a:pt x="1345808" y="481067"/>
                    <a:pt x="1338289" y="481067"/>
                  </a:cubicBezTo>
                  <a:lnTo>
                    <a:pt x="28348" y="481067"/>
                  </a:lnTo>
                  <a:cubicBezTo>
                    <a:pt x="12692" y="481067"/>
                    <a:pt x="0" y="468375"/>
                    <a:pt x="0" y="452719"/>
                  </a:cubicBezTo>
                  <a:lnTo>
                    <a:pt x="0" y="28348"/>
                  </a:lnTo>
                  <a:cubicBezTo>
                    <a:pt x="0" y="12692"/>
                    <a:pt x="12692" y="0"/>
                    <a:pt x="28348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366637" cy="52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093931" y="7500156"/>
            <a:ext cx="3912778" cy="1217363"/>
            <a:chOff x="0" y="0"/>
            <a:chExt cx="1030526" cy="32062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30526" cy="320622"/>
            </a:xfrm>
            <a:custGeom>
              <a:avLst/>
              <a:gdLst/>
              <a:ahLst/>
              <a:cxnLst/>
              <a:rect l="l" t="t" r="r" b="b"/>
              <a:pathLst>
                <a:path w="1030526" h="320622">
                  <a:moveTo>
                    <a:pt x="100910" y="0"/>
                  </a:moveTo>
                  <a:lnTo>
                    <a:pt x="929616" y="0"/>
                  </a:lnTo>
                  <a:cubicBezTo>
                    <a:pt x="985347" y="0"/>
                    <a:pt x="1030526" y="45179"/>
                    <a:pt x="1030526" y="100910"/>
                  </a:cubicBezTo>
                  <a:lnTo>
                    <a:pt x="1030526" y="219712"/>
                  </a:lnTo>
                  <a:cubicBezTo>
                    <a:pt x="1030526" y="246475"/>
                    <a:pt x="1019894" y="272142"/>
                    <a:pt x="1000970" y="291066"/>
                  </a:cubicBezTo>
                  <a:cubicBezTo>
                    <a:pt x="982046" y="309991"/>
                    <a:pt x="956379" y="320622"/>
                    <a:pt x="929616" y="320622"/>
                  </a:cubicBezTo>
                  <a:lnTo>
                    <a:pt x="100910" y="320622"/>
                  </a:lnTo>
                  <a:cubicBezTo>
                    <a:pt x="45179" y="320622"/>
                    <a:pt x="0" y="275443"/>
                    <a:pt x="0" y="219712"/>
                  </a:cubicBezTo>
                  <a:lnTo>
                    <a:pt x="0" y="100910"/>
                  </a:lnTo>
                  <a:cubicBezTo>
                    <a:pt x="0" y="45179"/>
                    <a:pt x="45179" y="0"/>
                    <a:pt x="10091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030526" cy="3682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1960517" y="733428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7" y="0"/>
                </a:lnTo>
                <a:lnTo>
                  <a:pt x="1583877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4505581" y="733428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5999314" y="941765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1387911" y="463421"/>
            <a:ext cx="1547797" cy="1700876"/>
          </a:xfrm>
          <a:custGeom>
            <a:avLst/>
            <a:gdLst/>
            <a:ahLst/>
            <a:cxnLst/>
            <a:rect l="l" t="t" r="r" b="b"/>
            <a:pathLst>
              <a:path w="1547797" h="1700876">
                <a:moveTo>
                  <a:pt x="0" y="0"/>
                </a:moveTo>
                <a:lnTo>
                  <a:pt x="1547797" y="0"/>
                </a:lnTo>
                <a:lnTo>
                  <a:pt x="1547797" y="1700876"/>
                </a:lnTo>
                <a:lnTo>
                  <a:pt x="0" y="1700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689496" y="543623"/>
            <a:ext cx="15569804" cy="1340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38"/>
              </a:lnSpc>
              <a:spcBef>
                <a:spcPct val="0"/>
              </a:spcBef>
            </a:pPr>
            <a:r>
              <a:rPr lang="en-US" sz="751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Technical Adv</a:t>
            </a:r>
            <a:r>
              <a:rPr lang="en-US" sz="7510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ancements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01298" y="5869483"/>
            <a:ext cx="4268820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Ensures model reliability and generalizability</a:t>
            </a:r>
          </a:p>
          <a:p>
            <a:pPr algn="just">
              <a:lnSpc>
                <a:spcPts val="3359"/>
              </a:lnSpc>
            </a:pPr>
            <a:endParaRPr lang="en-US" sz="2400" b="1">
              <a:solidFill>
                <a:srgbClr val="E1EDFC"/>
              </a:solidFill>
              <a:latin typeface="Aileron Bold"/>
              <a:ea typeface="Aileron Bold"/>
              <a:cs typeface="Aileron Bold"/>
              <a:sym typeface="Aileron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1785546" y="4633965"/>
            <a:ext cx="275512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Data Leakage Detection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499681" y="2989037"/>
            <a:ext cx="328863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Reduces time needed for real time prediction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731343" y="2325895"/>
            <a:ext cx="275512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Batch Processing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589869" y="5530692"/>
            <a:ext cx="3547252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Using DatasetLoader to prevent memory leak + RAM overloadded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3985931" y="4939536"/>
            <a:ext cx="2755128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Memory Control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45253" y="8822055"/>
            <a:ext cx="399749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Everyone shares time and device together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426849" y="7618131"/>
            <a:ext cx="334898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Collaborative Distributed Training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57335" y="3112053"/>
            <a:ext cx="4643114" cy="1128865"/>
            <a:chOff x="0" y="0"/>
            <a:chExt cx="1222878" cy="2973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22878" cy="297314"/>
            </a:xfrm>
            <a:custGeom>
              <a:avLst/>
              <a:gdLst/>
              <a:ahLst/>
              <a:cxnLst/>
              <a:rect l="l" t="t" r="r" b="b"/>
              <a:pathLst>
                <a:path w="1222878" h="297314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212277"/>
                  </a:lnTo>
                  <a:cubicBezTo>
                    <a:pt x="1222878" y="259242"/>
                    <a:pt x="1184805" y="297314"/>
                    <a:pt x="1137840" y="297314"/>
                  </a:cubicBezTo>
                  <a:lnTo>
                    <a:pt x="85037" y="297314"/>
                  </a:lnTo>
                  <a:cubicBezTo>
                    <a:pt x="38073" y="297314"/>
                    <a:pt x="0" y="259242"/>
                    <a:pt x="0" y="212277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22878" cy="34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872602" y="3070254"/>
            <a:ext cx="6216058" cy="1242856"/>
            <a:chOff x="0" y="0"/>
            <a:chExt cx="1637151" cy="32733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7151" cy="327337"/>
            </a:xfrm>
            <a:custGeom>
              <a:avLst/>
              <a:gdLst/>
              <a:ahLst/>
              <a:cxnLst/>
              <a:rect l="l" t="t" r="r" b="b"/>
              <a:pathLst>
                <a:path w="1637151" h="327337">
                  <a:moveTo>
                    <a:pt x="23664" y="0"/>
                  </a:moveTo>
                  <a:lnTo>
                    <a:pt x="1613487" y="0"/>
                  </a:lnTo>
                  <a:cubicBezTo>
                    <a:pt x="1619763" y="0"/>
                    <a:pt x="1625782" y="2493"/>
                    <a:pt x="1630220" y="6931"/>
                  </a:cubicBezTo>
                  <a:cubicBezTo>
                    <a:pt x="1634658" y="11369"/>
                    <a:pt x="1637151" y="17388"/>
                    <a:pt x="1637151" y="23664"/>
                  </a:cubicBezTo>
                  <a:lnTo>
                    <a:pt x="1637151" y="303673"/>
                  </a:lnTo>
                  <a:cubicBezTo>
                    <a:pt x="1637151" y="309949"/>
                    <a:pt x="1634658" y="315968"/>
                    <a:pt x="1630220" y="320406"/>
                  </a:cubicBezTo>
                  <a:cubicBezTo>
                    <a:pt x="1625782" y="324843"/>
                    <a:pt x="1619763" y="327337"/>
                    <a:pt x="1613487" y="327337"/>
                  </a:cubicBezTo>
                  <a:lnTo>
                    <a:pt x="23664" y="327337"/>
                  </a:lnTo>
                  <a:cubicBezTo>
                    <a:pt x="17388" y="327337"/>
                    <a:pt x="11369" y="324843"/>
                    <a:pt x="6931" y="320406"/>
                  </a:cubicBezTo>
                  <a:cubicBezTo>
                    <a:pt x="2493" y="315968"/>
                    <a:pt x="0" y="309949"/>
                    <a:pt x="0" y="303673"/>
                  </a:cubicBezTo>
                  <a:lnTo>
                    <a:pt x="0" y="23664"/>
                  </a:lnTo>
                  <a:cubicBezTo>
                    <a:pt x="0" y="17388"/>
                    <a:pt x="2493" y="11369"/>
                    <a:pt x="6931" y="6931"/>
                  </a:cubicBezTo>
                  <a:cubicBezTo>
                    <a:pt x="11369" y="2493"/>
                    <a:pt x="17388" y="0"/>
                    <a:pt x="23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3715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310024" y="1028700"/>
            <a:ext cx="1496945" cy="14969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646066" y="1358520"/>
            <a:ext cx="824861" cy="837306"/>
          </a:xfrm>
          <a:custGeom>
            <a:avLst/>
            <a:gdLst/>
            <a:ahLst/>
            <a:cxnLst/>
            <a:rect l="l" t="t" r="r" b="b"/>
            <a:pathLst>
              <a:path w="824861" h="837306">
                <a:moveTo>
                  <a:pt x="0" y="0"/>
                </a:moveTo>
                <a:lnTo>
                  <a:pt x="824861" y="0"/>
                </a:lnTo>
                <a:lnTo>
                  <a:pt x="824861" y="837306"/>
                </a:lnTo>
                <a:lnTo>
                  <a:pt x="0" y="837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0872602" y="5228252"/>
            <a:ext cx="6216058" cy="1242856"/>
            <a:chOff x="0" y="0"/>
            <a:chExt cx="1637151" cy="32733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7151" cy="327337"/>
            </a:xfrm>
            <a:custGeom>
              <a:avLst/>
              <a:gdLst/>
              <a:ahLst/>
              <a:cxnLst/>
              <a:rect l="l" t="t" r="r" b="b"/>
              <a:pathLst>
                <a:path w="1637151" h="327337">
                  <a:moveTo>
                    <a:pt x="23664" y="0"/>
                  </a:moveTo>
                  <a:lnTo>
                    <a:pt x="1613487" y="0"/>
                  </a:lnTo>
                  <a:cubicBezTo>
                    <a:pt x="1619763" y="0"/>
                    <a:pt x="1625782" y="2493"/>
                    <a:pt x="1630220" y="6931"/>
                  </a:cubicBezTo>
                  <a:cubicBezTo>
                    <a:pt x="1634658" y="11369"/>
                    <a:pt x="1637151" y="17388"/>
                    <a:pt x="1637151" y="23664"/>
                  </a:cubicBezTo>
                  <a:lnTo>
                    <a:pt x="1637151" y="303673"/>
                  </a:lnTo>
                  <a:cubicBezTo>
                    <a:pt x="1637151" y="309949"/>
                    <a:pt x="1634658" y="315968"/>
                    <a:pt x="1630220" y="320406"/>
                  </a:cubicBezTo>
                  <a:cubicBezTo>
                    <a:pt x="1625782" y="324843"/>
                    <a:pt x="1619763" y="327337"/>
                    <a:pt x="1613487" y="327337"/>
                  </a:cubicBezTo>
                  <a:lnTo>
                    <a:pt x="23664" y="327337"/>
                  </a:lnTo>
                  <a:cubicBezTo>
                    <a:pt x="17388" y="327337"/>
                    <a:pt x="11369" y="324843"/>
                    <a:pt x="6931" y="320406"/>
                  </a:cubicBezTo>
                  <a:cubicBezTo>
                    <a:pt x="2493" y="315968"/>
                    <a:pt x="0" y="309949"/>
                    <a:pt x="0" y="303673"/>
                  </a:cubicBezTo>
                  <a:lnTo>
                    <a:pt x="0" y="23664"/>
                  </a:lnTo>
                  <a:cubicBezTo>
                    <a:pt x="0" y="17388"/>
                    <a:pt x="2493" y="11369"/>
                    <a:pt x="6931" y="6931"/>
                  </a:cubicBezTo>
                  <a:cubicBezTo>
                    <a:pt x="11369" y="2493"/>
                    <a:pt x="17388" y="0"/>
                    <a:pt x="23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3715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72602" y="7386250"/>
            <a:ext cx="6216058" cy="1242856"/>
            <a:chOff x="0" y="0"/>
            <a:chExt cx="1637151" cy="327337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37151" cy="327337"/>
            </a:xfrm>
            <a:custGeom>
              <a:avLst/>
              <a:gdLst/>
              <a:ahLst/>
              <a:cxnLst/>
              <a:rect l="l" t="t" r="r" b="b"/>
              <a:pathLst>
                <a:path w="1637151" h="327337">
                  <a:moveTo>
                    <a:pt x="23664" y="0"/>
                  </a:moveTo>
                  <a:lnTo>
                    <a:pt x="1613487" y="0"/>
                  </a:lnTo>
                  <a:cubicBezTo>
                    <a:pt x="1619763" y="0"/>
                    <a:pt x="1625782" y="2493"/>
                    <a:pt x="1630220" y="6931"/>
                  </a:cubicBezTo>
                  <a:cubicBezTo>
                    <a:pt x="1634658" y="11369"/>
                    <a:pt x="1637151" y="17388"/>
                    <a:pt x="1637151" y="23664"/>
                  </a:cubicBezTo>
                  <a:lnTo>
                    <a:pt x="1637151" y="303673"/>
                  </a:lnTo>
                  <a:cubicBezTo>
                    <a:pt x="1637151" y="309949"/>
                    <a:pt x="1634658" y="315968"/>
                    <a:pt x="1630220" y="320406"/>
                  </a:cubicBezTo>
                  <a:cubicBezTo>
                    <a:pt x="1625782" y="324843"/>
                    <a:pt x="1619763" y="327337"/>
                    <a:pt x="1613487" y="327337"/>
                  </a:cubicBezTo>
                  <a:lnTo>
                    <a:pt x="23664" y="327337"/>
                  </a:lnTo>
                  <a:cubicBezTo>
                    <a:pt x="17388" y="327337"/>
                    <a:pt x="11369" y="324843"/>
                    <a:pt x="6931" y="320406"/>
                  </a:cubicBezTo>
                  <a:cubicBezTo>
                    <a:pt x="2493" y="315968"/>
                    <a:pt x="0" y="309949"/>
                    <a:pt x="0" y="303673"/>
                  </a:cubicBezTo>
                  <a:lnTo>
                    <a:pt x="0" y="23664"/>
                  </a:lnTo>
                  <a:cubicBezTo>
                    <a:pt x="0" y="17388"/>
                    <a:pt x="2493" y="11369"/>
                    <a:pt x="6931" y="6931"/>
                  </a:cubicBezTo>
                  <a:cubicBezTo>
                    <a:pt x="11369" y="2493"/>
                    <a:pt x="17388" y="0"/>
                    <a:pt x="2366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637151" cy="3749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157335" y="5270051"/>
            <a:ext cx="4643114" cy="1128865"/>
            <a:chOff x="0" y="0"/>
            <a:chExt cx="1222878" cy="29731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2878" cy="297314"/>
            </a:xfrm>
            <a:custGeom>
              <a:avLst/>
              <a:gdLst/>
              <a:ahLst/>
              <a:cxnLst/>
              <a:rect l="l" t="t" r="r" b="b"/>
              <a:pathLst>
                <a:path w="1222878" h="297314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212277"/>
                  </a:lnTo>
                  <a:cubicBezTo>
                    <a:pt x="1222878" y="259242"/>
                    <a:pt x="1184805" y="297314"/>
                    <a:pt x="1137840" y="297314"/>
                  </a:cubicBezTo>
                  <a:lnTo>
                    <a:pt x="85037" y="297314"/>
                  </a:lnTo>
                  <a:cubicBezTo>
                    <a:pt x="38073" y="297314"/>
                    <a:pt x="0" y="259242"/>
                    <a:pt x="0" y="212277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22878" cy="34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157335" y="7427616"/>
            <a:ext cx="4643114" cy="1128865"/>
            <a:chOff x="0" y="0"/>
            <a:chExt cx="1222878" cy="297314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22878" cy="297314"/>
            </a:xfrm>
            <a:custGeom>
              <a:avLst/>
              <a:gdLst/>
              <a:ahLst/>
              <a:cxnLst/>
              <a:rect l="l" t="t" r="r" b="b"/>
              <a:pathLst>
                <a:path w="1222878" h="297314">
                  <a:moveTo>
                    <a:pt x="85037" y="0"/>
                  </a:moveTo>
                  <a:lnTo>
                    <a:pt x="1137840" y="0"/>
                  </a:lnTo>
                  <a:cubicBezTo>
                    <a:pt x="1184805" y="0"/>
                    <a:pt x="1222878" y="38073"/>
                    <a:pt x="1222878" y="85037"/>
                  </a:cubicBezTo>
                  <a:lnTo>
                    <a:pt x="1222878" y="212277"/>
                  </a:lnTo>
                  <a:cubicBezTo>
                    <a:pt x="1222878" y="259242"/>
                    <a:pt x="1184805" y="297314"/>
                    <a:pt x="1137840" y="297314"/>
                  </a:cubicBezTo>
                  <a:lnTo>
                    <a:pt x="85037" y="297314"/>
                  </a:lnTo>
                  <a:cubicBezTo>
                    <a:pt x="38073" y="297314"/>
                    <a:pt x="0" y="259242"/>
                    <a:pt x="0" y="212277"/>
                  </a:cubicBezTo>
                  <a:lnTo>
                    <a:pt x="0" y="85037"/>
                  </a:lnTo>
                  <a:cubicBezTo>
                    <a:pt x="0" y="38073"/>
                    <a:pt x="38073" y="0"/>
                    <a:pt x="85037" y="0"/>
                  </a:cubicBezTo>
                  <a:close/>
                </a:path>
              </a:pathLst>
            </a:custGeom>
            <a:solidFill>
              <a:srgbClr val="3A577B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22878" cy="344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9228553" y="3332979"/>
            <a:ext cx="1215945" cy="717408"/>
          </a:xfrm>
          <a:custGeom>
            <a:avLst/>
            <a:gdLst/>
            <a:ahLst/>
            <a:cxnLst/>
            <a:rect l="l" t="t" r="r" b="b"/>
            <a:pathLst>
              <a:path w="1215945" h="717408">
                <a:moveTo>
                  <a:pt x="0" y="0"/>
                </a:moveTo>
                <a:lnTo>
                  <a:pt x="1215945" y="0"/>
                </a:lnTo>
                <a:lnTo>
                  <a:pt x="1215945" y="717407"/>
                </a:lnTo>
                <a:lnTo>
                  <a:pt x="0" y="717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4525648" y="608387"/>
            <a:ext cx="13035186" cy="1433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0"/>
              </a:lnSpc>
              <a:spcBef>
                <a:spcPct val="0"/>
              </a:spcBef>
            </a:pPr>
            <a:r>
              <a:rPr lang="en-US" sz="8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Limit</a:t>
            </a:r>
            <a:r>
              <a:rPr lang="en-US" sz="8000" b="1" u="none" strike="noStrike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ation &amp; Future Work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714107" y="3233532"/>
            <a:ext cx="352957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Occasional False Alarms (F1 ~0.87)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341153" y="3240241"/>
            <a:ext cx="53892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Enhance Model Accuracy with more diverse training data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341153" y="5398238"/>
            <a:ext cx="53892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 Sustained Alerting for entire violent events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41153" y="7556236"/>
            <a:ext cx="5389274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Develop Automatic Blurring to protect viewer privacy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4714107" y="5431543"/>
            <a:ext cx="352957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Choppy alerts </a:t>
            </a:r>
          </a:p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(too brief)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714107" y="7549095"/>
            <a:ext cx="3529570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Incomplete Blur Feature</a:t>
            </a:r>
          </a:p>
        </p:txBody>
      </p:sp>
      <p:sp>
        <p:nvSpPr>
          <p:cNvPr id="36" name="Freeform 36"/>
          <p:cNvSpPr/>
          <p:nvPr/>
        </p:nvSpPr>
        <p:spPr>
          <a:xfrm>
            <a:off x="9228553" y="5445863"/>
            <a:ext cx="1215945" cy="717408"/>
          </a:xfrm>
          <a:custGeom>
            <a:avLst/>
            <a:gdLst/>
            <a:ahLst/>
            <a:cxnLst/>
            <a:rect l="l" t="t" r="r" b="b"/>
            <a:pathLst>
              <a:path w="1215945" h="717408">
                <a:moveTo>
                  <a:pt x="0" y="0"/>
                </a:moveTo>
                <a:lnTo>
                  <a:pt x="1215945" y="0"/>
                </a:lnTo>
                <a:lnTo>
                  <a:pt x="1215945" y="717408"/>
                </a:lnTo>
                <a:lnTo>
                  <a:pt x="0" y="717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9228553" y="7558748"/>
            <a:ext cx="1215945" cy="717408"/>
          </a:xfrm>
          <a:custGeom>
            <a:avLst/>
            <a:gdLst/>
            <a:ahLst/>
            <a:cxnLst/>
            <a:rect l="l" t="t" r="r" b="b"/>
            <a:pathLst>
              <a:path w="1215945" h="717408">
                <a:moveTo>
                  <a:pt x="0" y="0"/>
                </a:moveTo>
                <a:lnTo>
                  <a:pt x="1215945" y="0"/>
                </a:lnTo>
                <a:lnTo>
                  <a:pt x="1215945" y="717407"/>
                </a:lnTo>
                <a:lnTo>
                  <a:pt x="0" y="7174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424608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13344065" y="4750679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1519327" y="0"/>
                </a:moveTo>
                <a:lnTo>
                  <a:pt x="0" y="0"/>
                </a:lnTo>
                <a:lnTo>
                  <a:pt x="0" y="469610"/>
                </a:lnTo>
                <a:lnTo>
                  <a:pt x="1519327" y="469610"/>
                </a:lnTo>
                <a:lnTo>
                  <a:pt x="151932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Custom</PresentationFormat>
  <Paragraphs>91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0" baseType="lpstr">
      <vt:lpstr>Public Sans Bold</vt:lpstr>
      <vt:lpstr>Arial</vt:lpstr>
      <vt:lpstr>Aileron Ultra-Bold</vt:lpstr>
      <vt:lpstr>Aileron</vt:lpstr>
      <vt:lpstr>Aileron Heavy</vt:lpstr>
      <vt:lpstr>Akzidenz-Grotesk Heavy</vt:lpstr>
      <vt:lpstr>Noto Sans Bold</vt:lpstr>
      <vt:lpstr>Public Sans</vt:lpstr>
      <vt:lpstr>Barlow Condensed Heavy</vt:lpstr>
      <vt:lpstr>Calibri</vt:lpstr>
      <vt:lpstr>Aileron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Simple The Future Of The Arctic Presentation</dc:title>
  <cp:lastModifiedBy>Microsoft account</cp:lastModifiedBy>
  <cp:revision>2</cp:revision>
  <dcterms:created xsi:type="dcterms:W3CDTF">2006-08-16T00:00:00Z</dcterms:created>
  <dcterms:modified xsi:type="dcterms:W3CDTF">2025-11-21T08:27:53Z</dcterms:modified>
  <dc:identifier>DAG5A7KpUcQ</dc:identifier>
</cp:coreProperties>
</file>